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40"/>
  </p:notesMasterIdLst>
  <p:sldIdLst>
    <p:sldId id="256" r:id="rId3"/>
    <p:sldId id="320" r:id="rId4"/>
    <p:sldId id="360" r:id="rId5"/>
    <p:sldId id="359" r:id="rId6"/>
    <p:sldId id="340" r:id="rId7"/>
    <p:sldId id="342" r:id="rId8"/>
    <p:sldId id="344" r:id="rId9"/>
    <p:sldId id="345" r:id="rId10"/>
    <p:sldId id="347" r:id="rId11"/>
    <p:sldId id="348" r:id="rId12"/>
    <p:sldId id="350" r:id="rId13"/>
    <p:sldId id="351" r:id="rId14"/>
    <p:sldId id="352" r:id="rId15"/>
    <p:sldId id="353" r:id="rId16"/>
    <p:sldId id="354" r:id="rId17"/>
    <p:sldId id="355" r:id="rId18"/>
    <p:sldId id="356" r:id="rId19"/>
    <p:sldId id="358" r:id="rId20"/>
    <p:sldId id="361" r:id="rId21"/>
    <p:sldId id="362" r:id="rId22"/>
    <p:sldId id="363" r:id="rId23"/>
    <p:sldId id="364" r:id="rId24"/>
    <p:sldId id="365" r:id="rId25"/>
    <p:sldId id="367" r:id="rId26"/>
    <p:sldId id="368" r:id="rId27"/>
    <p:sldId id="369" r:id="rId28"/>
    <p:sldId id="370" r:id="rId29"/>
    <p:sldId id="371" r:id="rId30"/>
    <p:sldId id="372" r:id="rId31"/>
    <p:sldId id="373" r:id="rId32"/>
    <p:sldId id="374" r:id="rId33"/>
    <p:sldId id="375" r:id="rId34"/>
    <p:sldId id="376" r:id="rId35"/>
    <p:sldId id="377" r:id="rId36"/>
    <p:sldId id="378" r:id="rId37"/>
    <p:sldId id="336" r:id="rId38"/>
    <p:sldId id="33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novo1" initials="l" lastIdx="3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DC1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959" autoAdjust="0"/>
    <p:restoredTop sz="70160" autoAdjust="0"/>
  </p:normalViewPr>
  <p:slideViewPr>
    <p:cSldViewPr snapToGrid="0">
      <p:cViewPr>
        <p:scale>
          <a:sx n="75" d="100"/>
          <a:sy n="75" d="100"/>
        </p:scale>
        <p:origin x="-336"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70" d="100"/>
          <a:sy n="70" d="100"/>
        </p:scale>
        <p:origin x="2538" y="-40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AC9863-D911-4EF2-A25B-9F7057290ABC}" type="datetimeFigureOut">
              <a:rPr lang="en-US" smtClean="0"/>
              <a:pPr/>
              <a:t>3/18/2021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0B48B4-D856-4E54-9B7E-46D279A68F00}" type="slidenum">
              <a:rPr lang="en-US" smtClean="0"/>
              <a:pPr/>
              <a:t>‹N°›</a:t>
            </a:fld>
            <a:endParaRPr lang="en-US"/>
          </a:p>
        </p:txBody>
      </p:sp>
    </p:spTree>
    <p:extLst>
      <p:ext uri="{BB962C8B-B14F-4D97-AF65-F5344CB8AC3E}">
        <p14:creationId xmlns="" xmlns:p14="http://schemas.microsoft.com/office/powerpoint/2010/main" val="211352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a:t>
            </a:fld>
            <a:endParaRPr lang="en-US"/>
          </a:p>
        </p:txBody>
      </p:sp>
    </p:spTree>
    <p:extLst>
      <p:ext uri="{BB962C8B-B14F-4D97-AF65-F5344CB8AC3E}">
        <p14:creationId xmlns="" xmlns:p14="http://schemas.microsoft.com/office/powerpoint/2010/main" val="3336583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10</a:t>
            </a:fld>
            <a:endParaRPr lang="en-US"/>
          </a:p>
        </p:txBody>
      </p:sp>
    </p:spTree>
    <p:extLst>
      <p:ext uri="{BB962C8B-B14F-4D97-AF65-F5344CB8AC3E}">
        <p14:creationId xmlns="" xmlns:p14="http://schemas.microsoft.com/office/powerpoint/2010/main" val="91603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11</a:t>
            </a:fld>
            <a:endParaRPr lang="en-US"/>
          </a:p>
        </p:txBody>
      </p:sp>
    </p:spTree>
    <p:extLst>
      <p:ext uri="{BB962C8B-B14F-4D97-AF65-F5344CB8AC3E}">
        <p14:creationId xmlns="" xmlns:p14="http://schemas.microsoft.com/office/powerpoint/2010/main" val="323649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12</a:t>
            </a:fld>
            <a:endParaRPr lang="en-US"/>
          </a:p>
        </p:txBody>
      </p:sp>
    </p:spTree>
    <p:extLst>
      <p:ext uri="{BB962C8B-B14F-4D97-AF65-F5344CB8AC3E}">
        <p14:creationId xmlns="" xmlns:p14="http://schemas.microsoft.com/office/powerpoint/2010/main" val="2324053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13</a:t>
            </a:fld>
            <a:endParaRPr lang="en-US"/>
          </a:p>
        </p:txBody>
      </p:sp>
    </p:spTree>
    <p:extLst>
      <p:ext uri="{BB962C8B-B14F-4D97-AF65-F5344CB8AC3E}">
        <p14:creationId xmlns="" xmlns:p14="http://schemas.microsoft.com/office/powerpoint/2010/main" val="101656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14</a:t>
            </a:fld>
            <a:endParaRPr lang="en-US"/>
          </a:p>
        </p:txBody>
      </p:sp>
    </p:spTree>
    <p:extLst>
      <p:ext uri="{BB962C8B-B14F-4D97-AF65-F5344CB8AC3E}">
        <p14:creationId xmlns="" xmlns:p14="http://schemas.microsoft.com/office/powerpoint/2010/main" val="2912765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15</a:t>
            </a:fld>
            <a:endParaRPr lang="en-US"/>
          </a:p>
        </p:txBody>
      </p:sp>
    </p:spTree>
    <p:extLst>
      <p:ext uri="{BB962C8B-B14F-4D97-AF65-F5344CB8AC3E}">
        <p14:creationId xmlns="" xmlns:p14="http://schemas.microsoft.com/office/powerpoint/2010/main" val="2340579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16</a:t>
            </a:fld>
            <a:endParaRPr lang="en-US"/>
          </a:p>
        </p:txBody>
      </p:sp>
    </p:spTree>
    <p:extLst>
      <p:ext uri="{BB962C8B-B14F-4D97-AF65-F5344CB8AC3E}">
        <p14:creationId xmlns="" xmlns:p14="http://schemas.microsoft.com/office/powerpoint/2010/main" val="1147105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17</a:t>
            </a:fld>
            <a:endParaRPr lang="en-US"/>
          </a:p>
        </p:txBody>
      </p:sp>
    </p:spTree>
    <p:extLst>
      <p:ext uri="{BB962C8B-B14F-4D97-AF65-F5344CB8AC3E}">
        <p14:creationId xmlns="" xmlns:p14="http://schemas.microsoft.com/office/powerpoint/2010/main" val="2534790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18</a:t>
            </a:fld>
            <a:endParaRPr lang="en-US"/>
          </a:p>
        </p:txBody>
      </p:sp>
    </p:spTree>
    <p:extLst>
      <p:ext uri="{BB962C8B-B14F-4D97-AF65-F5344CB8AC3E}">
        <p14:creationId xmlns="" xmlns:p14="http://schemas.microsoft.com/office/powerpoint/2010/main" val="978218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19</a:t>
            </a:fld>
            <a:endParaRPr lang="en-US"/>
          </a:p>
        </p:txBody>
      </p:sp>
    </p:spTree>
    <p:extLst>
      <p:ext uri="{BB962C8B-B14F-4D97-AF65-F5344CB8AC3E}">
        <p14:creationId xmlns="" xmlns:p14="http://schemas.microsoft.com/office/powerpoint/2010/main" val="1277201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a:t>
            </a:fld>
            <a:endParaRPr lang="en-US"/>
          </a:p>
        </p:txBody>
      </p:sp>
    </p:spTree>
    <p:extLst>
      <p:ext uri="{BB962C8B-B14F-4D97-AF65-F5344CB8AC3E}">
        <p14:creationId xmlns="" xmlns:p14="http://schemas.microsoft.com/office/powerpoint/2010/main" val="3210383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20</a:t>
            </a:fld>
            <a:endParaRPr lang="en-US"/>
          </a:p>
        </p:txBody>
      </p:sp>
    </p:spTree>
    <p:extLst>
      <p:ext uri="{BB962C8B-B14F-4D97-AF65-F5344CB8AC3E}">
        <p14:creationId xmlns="" xmlns:p14="http://schemas.microsoft.com/office/powerpoint/2010/main" val="1497778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21</a:t>
            </a:fld>
            <a:endParaRPr lang="en-US"/>
          </a:p>
        </p:txBody>
      </p:sp>
    </p:spTree>
    <p:extLst>
      <p:ext uri="{BB962C8B-B14F-4D97-AF65-F5344CB8AC3E}">
        <p14:creationId xmlns="" xmlns:p14="http://schemas.microsoft.com/office/powerpoint/2010/main" val="3189941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22</a:t>
            </a:fld>
            <a:endParaRPr lang="en-US"/>
          </a:p>
        </p:txBody>
      </p:sp>
    </p:spTree>
    <p:extLst>
      <p:ext uri="{BB962C8B-B14F-4D97-AF65-F5344CB8AC3E}">
        <p14:creationId xmlns="" xmlns:p14="http://schemas.microsoft.com/office/powerpoint/2010/main" val="2793230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23</a:t>
            </a:fld>
            <a:endParaRPr lang="en-US"/>
          </a:p>
        </p:txBody>
      </p:sp>
    </p:spTree>
    <p:extLst>
      <p:ext uri="{BB962C8B-B14F-4D97-AF65-F5344CB8AC3E}">
        <p14:creationId xmlns="" xmlns:p14="http://schemas.microsoft.com/office/powerpoint/2010/main" val="1037061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24</a:t>
            </a:fld>
            <a:endParaRPr lang="en-US"/>
          </a:p>
        </p:txBody>
      </p:sp>
    </p:spTree>
    <p:extLst>
      <p:ext uri="{BB962C8B-B14F-4D97-AF65-F5344CB8AC3E}">
        <p14:creationId xmlns="" xmlns:p14="http://schemas.microsoft.com/office/powerpoint/2010/main" val="1180561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25</a:t>
            </a:fld>
            <a:endParaRPr lang="en-US"/>
          </a:p>
        </p:txBody>
      </p:sp>
    </p:spTree>
    <p:extLst>
      <p:ext uri="{BB962C8B-B14F-4D97-AF65-F5344CB8AC3E}">
        <p14:creationId xmlns="" xmlns:p14="http://schemas.microsoft.com/office/powerpoint/2010/main" val="623897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26</a:t>
            </a:fld>
            <a:endParaRPr lang="en-US"/>
          </a:p>
        </p:txBody>
      </p:sp>
    </p:spTree>
    <p:extLst>
      <p:ext uri="{BB962C8B-B14F-4D97-AF65-F5344CB8AC3E}">
        <p14:creationId xmlns="" xmlns:p14="http://schemas.microsoft.com/office/powerpoint/2010/main" val="1498061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27</a:t>
            </a:fld>
            <a:endParaRPr lang="en-US"/>
          </a:p>
        </p:txBody>
      </p:sp>
    </p:spTree>
    <p:extLst>
      <p:ext uri="{BB962C8B-B14F-4D97-AF65-F5344CB8AC3E}">
        <p14:creationId xmlns="" xmlns:p14="http://schemas.microsoft.com/office/powerpoint/2010/main" val="1515242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28</a:t>
            </a:fld>
            <a:endParaRPr lang="en-US"/>
          </a:p>
        </p:txBody>
      </p:sp>
    </p:spTree>
    <p:extLst>
      <p:ext uri="{BB962C8B-B14F-4D97-AF65-F5344CB8AC3E}">
        <p14:creationId xmlns="" xmlns:p14="http://schemas.microsoft.com/office/powerpoint/2010/main" val="2199029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29</a:t>
            </a:fld>
            <a:endParaRPr lang="en-US"/>
          </a:p>
        </p:txBody>
      </p:sp>
    </p:spTree>
    <p:extLst>
      <p:ext uri="{BB962C8B-B14F-4D97-AF65-F5344CB8AC3E}">
        <p14:creationId xmlns="" xmlns:p14="http://schemas.microsoft.com/office/powerpoint/2010/main" val="4192131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a:t>
            </a:fld>
            <a:endParaRPr lang="en-US"/>
          </a:p>
        </p:txBody>
      </p:sp>
    </p:spTree>
    <p:extLst>
      <p:ext uri="{BB962C8B-B14F-4D97-AF65-F5344CB8AC3E}">
        <p14:creationId xmlns="" xmlns:p14="http://schemas.microsoft.com/office/powerpoint/2010/main" val="4059310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30</a:t>
            </a:fld>
            <a:endParaRPr lang="en-US"/>
          </a:p>
        </p:txBody>
      </p:sp>
    </p:spTree>
    <p:extLst>
      <p:ext uri="{BB962C8B-B14F-4D97-AF65-F5344CB8AC3E}">
        <p14:creationId xmlns="" xmlns:p14="http://schemas.microsoft.com/office/powerpoint/2010/main" val="2251181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31</a:t>
            </a:fld>
            <a:endParaRPr lang="en-US"/>
          </a:p>
        </p:txBody>
      </p:sp>
    </p:spTree>
    <p:extLst>
      <p:ext uri="{BB962C8B-B14F-4D97-AF65-F5344CB8AC3E}">
        <p14:creationId xmlns="" xmlns:p14="http://schemas.microsoft.com/office/powerpoint/2010/main" val="3368395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32</a:t>
            </a:fld>
            <a:endParaRPr lang="en-US"/>
          </a:p>
        </p:txBody>
      </p:sp>
    </p:spTree>
    <p:extLst>
      <p:ext uri="{BB962C8B-B14F-4D97-AF65-F5344CB8AC3E}">
        <p14:creationId xmlns="" xmlns:p14="http://schemas.microsoft.com/office/powerpoint/2010/main" val="3186525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33</a:t>
            </a:fld>
            <a:endParaRPr lang="en-US"/>
          </a:p>
        </p:txBody>
      </p:sp>
    </p:spTree>
    <p:extLst>
      <p:ext uri="{BB962C8B-B14F-4D97-AF65-F5344CB8AC3E}">
        <p14:creationId xmlns="" xmlns:p14="http://schemas.microsoft.com/office/powerpoint/2010/main" val="25942111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34</a:t>
            </a:fld>
            <a:endParaRPr lang="en-US"/>
          </a:p>
        </p:txBody>
      </p:sp>
    </p:spTree>
    <p:extLst>
      <p:ext uri="{BB962C8B-B14F-4D97-AF65-F5344CB8AC3E}">
        <p14:creationId xmlns="" xmlns:p14="http://schemas.microsoft.com/office/powerpoint/2010/main" val="1649293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35</a:t>
            </a:fld>
            <a:endParaRPr lang="en-US"/>
          </a:p>
        </p:txBody>
      </p:sp>
    </p:spTree>
    <p:extLst>
      <p:ext uri="{BB962C8B-B14F-4D97-AF65-F5344CB8AC3E}">
        <p14:creationId xmlns="" xmlns:p14="http://schemas.microsoft.com/office/powerpoint/2010/main" val="24790383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a:p>
            <a:pPr lvl="1"/>
            <a:endParaRPr lang="en-US" dirty="0"/>
          </a:p>
        </p:txBody>
      </p:sp>
      <p:sp>
        <p:nvSpPr>
          <p:cNvPr id="4" name="Slide Number Placeholder 3"/>
          <p:cNvSpPr>
            <a:spLocks noGrp="1"/>
          </p:cNvSpPr>
          <p:nvPr>
            <p:ph type="sldNum" sz="quarter" idx="5"/>
          </p:nvPr>
        </p:nvSpPr>
        <p:spPr/>
        <p:txBody>
          <a:bodyPr/>
          <a:lstStyle/>
          <a:p>
            <a:fld id="{9C0B48B4-D856-4E54-9B7E-46D279A68F00}" type="slidenum">
              <a:rPr lang="en-US" smtClean="0"/>
              <a:pPr/>
              <a:t>36</a:t>
            </a:fld>
            <a:endParaRPr lang="en-US"/>
          </a:p>
        </p:txBody>
      </p:sp>
    </p:spTree>
    <p:extLst>
      <p:ext uri="{BB962C8B-B14F-4D97-AF65-F5344CB8AC3E}">
        <p14:creationId xmlns="" xmlns:p14="http://schemas.microsoft.com/office/powerpoint/2010/main" val="1814764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a:p>
            <a:pPr lvl="1"/>
            <a:endParaRPr lang="en-US" dirty="0"/>
          </a:p>
        </p:txBody>
      </p:sp>
      <p:sp>
        <p:nvSpPr>
          <p:cNvPr id="4" name="Slide Number Placeholder 3"/>
          <p:cNvSpPr>
            <a:spLocks noGrp="1"/>
          </p:cNvSpPr>
          <p:nvPr>
            <p:ph type="sldNum" sz="quarter" idx="5"/>
          </p:nvPr>
        </p:nvSpPr>
        <p:spPr/>
        <p:txBody>
          <a:bodyPr/>
          <a:lstStyle/>
          <a:p>
            <a:fld id="{9C0B48B4-D856-4E54-9B7E-46D279A68F00}" type="slidenum">
              <a:rPr lang="en-US" smtClean="0"/>
              <a:pPr/>
              <a:t>37</a:t>
            </a:fld>
            <a:endParaRPr lang="en-US"/>
          </a:p>
        </p:txBody>
      </p:sp>
    </p:spTree>
    <p:extLst>
      <p:ext uri="{BB962C8B-B14F-4D97-AF65-F5344CB8AC3E}">
        <p14:creationId xmlns="" xmlns:p14="http://schemas.microsoft.com/office/powerpoint/2010/main" val="181476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4</a:t>
            </a:fld>
            <a:endParaRPr lang="en-US"/>
          </a:p>
        </p:txBody>
      </p:sp>
    </p:spTree>
    <p:extLst>
      <p:ext uri="{BB962C8B-B14F-4D97-AF65-F5344CB8AC3E}">
        <p14:creationId xmlns="" xmlns:p14="http://schemas.microsoft.com/office/powerpoint/2010/main" val="3107227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5</a:t>
            </a:fld>
            <a:endParaRPr lang="en-US"/>
          </a:p>
        </p:txBody>
      </p:sp>
    </p:spTree>
    <p:extLst>
      <p:ext uri="{BB962C8B-B14F-4D97-AF65-F5344CB8AC3E}">
        <p14:creationId xmlns="" xmlns:p14="http://schemas.microsoft.com/office/powerpoint/2010/main" val="4088804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6</a:t>
            </a:fld>
            <a:endParaRPr lang="en-US"/>
          </a:p>
        </p:txBody>
      </p:sp>
    </p:spTree>
    <p:extLst>
      <p:ext uri="{BB962C8B-B14F-4D97-AF65-F5344CB8AC3E}">
        <p14:creationId xmlns="" xmlns:p14="http://schemas.microsoft.com/office/powerpoint/2010/main" val="719112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7</a:t>
            </a:fld>
            <a:endParaRPr lang="en-US"/>
          </a:p>
        </p:txBody>
      </p:sp>
    </p:spTree>
    <p:extLst>
      <p:ext uri="{BB962C8B-B14F-4D97-AF65-F5344CB8AC3E}">
        <p14:creationId xmlns="" xmlns:p14="http://schemas.microsoft.com/office/powerpoint/2010/main" val="1770448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8</a:t>
            </a:fld>
            <a:endParaRPr lang="en-US"/>
          </a:p>
        </p:txBody>
      </p:sp>
    </p:spTree>
    <p:extLst>
      <p:ext uri="{BB962C8B-B14F-4D97-AF65-F5344CB8AC3E}">
        <p14:creationId xmlns="" xmlns:p14="http://schemas.microsoft.com/office/powerpoint/2010/main" val="2812098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PLEASE USE AND MAINTAIN DEFAULT FONT TYPE AND SIZE WHERE POSSIBLE</a:t>
            </a:r>
          </a:p>
          <a:p>
            <a:endParaRPr lang="en-US" dirty="0"/>
          </a:p>
          <a:p>
            <a:r>
              <a:rPr lang="en-US" dirty="0"/>
              <a:t>2. PLEASE REMOVE ALL COMMENT</a:t>
            </a:r>
            <a:r>
              <a:rPr lang="en-US" baseline="0" dirty="0"/>
              <a:t> BOXES BEFORE SAVING</a:t>
            </a:r>
          </a:p>
          <a:p>
            <a:endParaRPr lang="en-US" baseline="0" dirty="0"/>
          </a:p>
          <a:p>
            <a:r>
              <a:rPr lang="en-US" baseline="0" dirty="0"/>
              <a:t>3. PLEASE DO NOT ADJUST SLIDE TRANSITION SETTINGS</a:t>
            </a:r>
          </a:p>
          <a:p>
            <a:endParaRPr lang="en-US" baseline="0" dirty="0"/>
          </a:p>
          <a:p>
            <a:r>
              <a:rPr lang="en-US" baseline="0" dirty="0"/>
              <a:t>4. PLEASE AVOID ANY OVERLAPPING TEXT OR IMAGES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5. PLEASE AVOID MOVING ANY AND ALL SLIDE ELEMENTS FROM DEFAULT POSITIONS ON PAGE</a:t>
            </a:r>
            <a:endParaRPr lang="en-US" dirty="0"/>
          </a:p>
          <a:p>
            <a:endParaRPr lang="en-US" dirty="0"/>
          </a:p>
          <a:p>
            <a:r>
              <a:rPr lang="en-US" dirty="0"/>
              <a:t>6. PLEASE SIZE IMAGE(S) TO FIT INSIDE AREA AND POSITION IMAGES BEST AS POSSIBLE</a:t>
            </a:r>
          </a:p>
          <a:p>
            <a:endParaRPr lang="en-US" dirty="0"/>
          </a:p>
          <a:p>
            <a:r>
              <a:rPr lang="en-US" dirty="0"/>
              <a:t>7. PLEASE</a:t>
            </a:r>
            <a:r>
              <a:rPr lang="en-US" baseline="0" dirty="0"/>
              <a:t> REMOVE SAMPLE IMAGE BOX WHERE NECESSARY</a:t>
            </a:r>
          </a:p>
          <a:p>
            <a:endParaRPr lang="en-US" baseline="0" dirty="0"/>
          </a:p>
          <a:p>
            <a:r>
              <a:rPr lang="en-US" baseline="0" dirty="0"/>
              <a:t>8. PLEASE REMOVE ANY/ALL UNUSED SLIDES</a:t>
            </a:r>
            <a:endParaRPr lang="en-US" dirty="0"/>
          </a:p>
          <a:p>
            <a:endParaRPr lang="en-US" dirty="0"/>
          </a:p>
        </p:txBody>
      </p:sp>
      <p:sp>
        <p:nvSpPr>
          <p:cNvPr id="4" name="Slide Number Placeholder 3"/>
          <p:cNvSpPr>
            <a:spLocks noGrp="1"/>
          </p:cNvSpPr>
          <p:nvPr>
            <p:ph type="sldNum" sz="quarter" idx="10"/>
          </p:nvPr>
        </p:nvSpPr>
        <p:spPr/>
        <p:txBody>
          <a:bodyPr/>
          <a:lstStyle/>
          <a:p>
            <a:fld id="{9C0B48B4-D856-4E54-9B7E-46D279A68F00}" type="slidenum">
              <a:rPr lang="en-US" smtClean="0"/>
              <a:pPr/>
              <a:t>9</a:t>
            </a:fld>
            <a:endParaRPr lang="en-US"/>
          </a:p>
        </p:txBody>
      </p:sp>
    </p:spTree>
    <p:extLst>
      <p:ext uri="{BB962C8B-B14F-4D97-AF65-F5344CB8AC3E}">
        <p14:creationId xmlns="" xmlns:p14="http://schemas.microsoft.com/office/powerpoint/2010/main" val="42322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4FBAC9-EB72-401F-90AA-2710AF7261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F4222E7C-F11F-416F-8FBE-7B3451A1BB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33ACA337-F3AF-49D4-9521-EE41EAECD64F}"/>
              </a:ext>
            </a:extLst>
          </p:cNvPr>
          <p:cNvSpPr>
            <a:spLocks noGrp="1"/>
          </p:cNvSpPr>
          <p:nvPr>
            <p:ph type="dt" sz="half" idx="10"/>
          </p:nvPr>
        </p:nvSpPr>
        <p:spPr/>
        <p:txBody>
          <a:bodyPr/>
          <a:lstStyle/>
          <a:p>
            <a:fld id="{1C5C945B-7B57-43AC-BC4F-437587EA006A}" type="datetime1">
              <a:rPr lang="en-US" smtClean="0"/>
              <a:pPr/>
              <a:t>3/18/2021</a:t>
            </a:fld>
            <a:endParaRPr lang="en-US"/>
          </a:p>
        </p:txBody>
      </p:sp>
      <p:sp>
        <p:nvSpPr>
          <p:cNvPr id="5" name="Footer Placeholder 4">
            <a:extLst>
              <a:ext uri="{FF2B5EF4-FFF2-40B4-BE49-F238E27FC236}">
                <a16:creationId xmlns="" xmlns:a16="http://schemas.microsoft.com/office/drawing/2014/main" id="{902DC3AB-B37D-4CE3-AE31-D8C326782BCB}"/>
              </a:ext>
            </a:extLst>
          </p:cNvPr>
          <p:cNvSpPr>
            <a:spLocks noGrp="1"/>
          </p:cNvSpPr>
          <p:nvPr>
            <p:ph type="ftr" sz="quarter" idx="11"/>
          </p:nvPr>
        </p:nvSpPr>
        <p:spPr/>
        <p:txBody>
          <a:bodyPr/>
          <a:lstStyle/>
          <a:p>
            <a:r>
              <a:rPr lang="en-US"/>
              <a:t>Rotary District 7030 PETS 2020</a:t>
            </a:r>
          </a:p>
        </p:txBody>
      </p:sp>
      <p:sp>
        <p:nvSpPr>
          <p:cNvPr id="6" name="Slide Number Placeholder 5">
            <a:extLst>
              <a:ext uri="{FF2B5EF4-FFF2-40B4-BE49-F238E27FC236}">
                <a16:creationId xmlns="" xmlns:a16="http://schemas.microsoft.com/office/drawing/2014/main" id="{BDA67EF7-6E76-4A3C-8BF1-1D9B13CB9194}"/>
              </a:ext>
            </a:extLst>
          </p:cNvPr>
          <p:cNvSpPr>
            <a:spLocks noGrp="1"/>
          </p:cNvSpPr>
          <p:nvPr>
            <p:ph type="sldNum" sz="quarter" idx="12"/>
          </p:nvPr>
        </p:nvSpPr>
        <p:spPr/>
        <p:txBody>
          <a:bodyPr/>
          <a:lstStyle/>
          <a:p>
            <a:fld id="{3B328395-F905-4D7F-B372-DF07819AABE2}" type="slidenum">
              <a:rPr lang="en-US" smtClean="0"/>
              <a:pPr/>
              <a:t>‹N°›</a:t>
            </a:fld>
            <a:endParaRPr lang="en-US"/>
          </a:p>
        </p:txBody>
      </p:sp>
      <p:pic>
        <p:nvPicPr>
          <p:cNvPr id="10" name="Picture 9">
            <a:extLst>
              <a:ext uri="{FF2B5EF4-FFF2-40B4-BE49-F238E27FC236}">
                <a16:creationId xmlns="" xmlns:a16="http://schemas.microsoft.com/office/drawing/2014/main" id="{5888C254-9C49-4944-A6D2-1F867B7B00D6}"/>
              </a:ext>
            </a:extLst>
          </p:cNvPr>
          <p:cNvPicPr>
            <a:picLocks noChangeAspect="1"/>
          </p:cNvPicPr>
          <p:nvPr userDrawn="1"/>
        </p:nvPicPr>
        <p:blipFill rotWithShape="1">
          <a:blip r:embed="rId2"/>
          <a:srcRect l="1313" t="14206" r="7158" b="14085"/>
          <a:stretch/>
        </p:blipFill>
        <p:spPr>
          <a:xfrm>
            <a:off x="59132" y="0"/>
            <a:ext cx="5732068" cy="1150523"/>
          </a:xfrm>
          <a:prstGeom prst="rect">
            <a:avLst/>
          </a:prstGeom>
        </p:spPr>
      </p:pic>
      <p:pic>
        <p:nvPicPr>
          <p:cNvPr id="11" name="Picture 10">
            <a:extLst>
              <a:ext uri="{FF2B5EF4-FFF2-40B4-BE49-F238E27FC236}">
                <a16:creationId xmlns="" xmlns:a16="http://schemas.microsoft.com/office/drawing/2014/main" id="{B40FFB7E-83F7-4D12-9437-67DD54A7655A}"/>
              </a:ext>
            </a:extLst>
          </p:cNvPr>
          <p:cNvPicPr>
            <a:picLocks noChangeAspect="1"/>
          </p:cNvPicPr>
          <p:nvPr userDrawn="1"/>
        </p:nvPicPr>
        <p:blipFill>
          <a:blip r:embed="rId3"/>
          <a:stretch>
            <a:fillRect/>
          </a:stretch>
        </p:blipFill>
        <p:spPr>
          <a:xfrm>
            <a:off x="5977467" y="6544"/>
            <a:ext cx="6214533" cy="1069781"/>
          </a:xfrm>
          <a:prstGeom prst="rect">
            <a:avLst/>
          </a:prstGeom>
        </p:spPr>
      </p:pic>
    </p:spTree>
    <p:extLst>
      <p:ext uri="{BB962C8B-B14F-4D97-AF65-F5344CB8AC3E}">
        <p14:creationId xmlns="" xmlns:p14="http://schemas.microsoft.com/office/powerpoint/2010/main" val="168378074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EBF775-6DF3-4C15-91F2-EAAAEAABF0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531D630-FA22-462D-A83D-0300D4CE1A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7EE342C-7619-4486-AA21-5A236A6D49FF}"/>
              </a:ext>
            </a:extLst>
          </p:cNvPr>
          <p:cNvSpPr>
            <a:spLocks noGrp="1"/>
          </p:cNvSpPr>
          <p:nvPr>
            <p:ph type="dt" sz="half" idx="10"/>
          </p:nvPr>
        </p:nvSpPr>
        <p:spPr/>
        <p:txBody>
          <a:bodyPr/>
          <a:lstStyle/>
          <a:p>
            <a:fld id="{1B8FA70E-05E9-41BF-AFB0-A523A3AED890}" type="datetime1">
              <a:rPr lang="en-US" smtClean="0"/>
              <a:pPr/>
              <a:t>3/18/2021</a:t>
            </a:fld>
            <a:endParaRPr lang="en-US"/>
          </a:p>
        </p:txBody>
      </p:sp>
      <p:sp>
        <p:nvSpPr>
          <p:cNvPr id="5" name="Footer Placeholder 4">
            <a:extLst>
              <a:ext uri="{FF2B5EF4-FFF2-40B4-BE49-F238E27FC236}">
                <a16:creationId xmlns="" xmlns:a16="http://schemas.microsoft.com/office/drawing/2014/main" id="{85A8721D-7E75-41B5-9E81-E095BDB2A6F5}"/>
              </a:ext>
            </a:extLst>
          </p:cNvPr>
          <p:cNvSpPr>
            <a:spLocks noGrp="1"/>
          </p:cNvSpPr>
          <p:nvPr>
            <p:ph type="ftr" sz="quarter" idx="11"/>
          </p:nvPr>
        </p:nvSpPr>
        <p:spPr/>
        <p:txBody>
          <a:bodyPr/>
          <a:lstStyle/>
          <a:p>
            <a:r>
              <a:rPr lang="en-US"/>
              <a:t>Rotary District 7030 PETS 2020</a:t>
            </a:r>
          </a:p>
        </p:txBody>
      </p:sp>
      <p:sp>
        <p:nvSpPr>
          <p:cNvPr id="6" name="Slide Number Placeholder 5">
            <a:extLst>
              <a:ext uri="{FF2B5EF4-FFF2-40B4-BE49-F238E27FC236}">
                <a16:creationId xmlns="" xmlns:a16="http://schemas.microsoft.com/office/drawing/2014/main" id="{E9A92138-0D9F-4DEB-9A99-B7C398CDA800}"/>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31442882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66819FC-C24B-4ADB-94C4-B9F87AC0AA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ACEE897-AD34-4BCA-B379-DFBAEB8979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AB373EA-F864-4D13-AFDE-F69E186FEF71}"/>
              </a:ext>
            </a:extLst>
          </p:cNvPr>
          <p:cNvSpPr>
            <a:spLocks noGrp="1"/>
          </p:cNvSpPr>
          <p:nvPr>
            <p:ph type="dt" sz="half" idx="10"/>
          </p:nvPr>
        </p:nvSpPr>
        <p:spPr/>
        <p:txBody>
          <a:bodyPr/>
          <a:lstStyle/>
          <a:p>
            <a:fld id="{3A26C73A-CFCB-432A-9813-A2F66CF93EDE}" type="datetime1">
              <a:rPr lang="en-US" smtClean="0"/>
              <a:pPr/>
              <a:t>3/18/2021</a:t>
            </a:fld>
            <a:endParaRPr lang="en-US"/>
          </a:p>
        </p:txBody>
      </p:sp>
      <p:sp>
        <p:nvSpPr>
          <p:cNvPr id="5" name="Footer Placeholder 4">
            <a:extLst>
              <a:ext uri="{FF2B5EF4-FFF2-40B4-BE49-F238E27FC236}">
                <a16:creationId xmlns="" xmlns:a16="http://schemas.microsoft.com/office/drawing/2014/main" id="{C70C463D-E90D-4B35-B7B2-AAF8A4DC4350}"/>
              </a:ext>
            </a:extLst>
          </p:cNvPr>
          <p:cNvSpPr>
            <a:spLocks noGrp="1"/>
          </p:cNvSpPr>
          <p:nvPr>
            <p:ph type="ftr" sz="quarter" idx="11"/>
          </p:nvPr>
        </p:nvSpPr>
        <p:spPr/>
        <p:txBody>
          <a:bodyPr/>
          <a:lstStyle/>
          <a:p>
            <a:r>
              <a:rPr lang="en-US"/>
              <a:t>Rotary District 7030 PETS 2020</a:t>
            </a:r>
          </a:p>
        </p:txBody>
      </p:sp>
      <p:sp>
        <p:nvSpPr>
          <p:cNvPr id="6" name="Slide Number Placeholder 5">
            <a:extLst>
              <a:ext uri="{FF2B5EF4-FFF2-40B4-BE49-F238E27FC236}">
                <a16:creationId xmlns="" xmlns:a16="http://schemas.microsoft.com/office/drawing/2014/main" id="{C84F5835-1245-4339-8CC1-B0CB918FE07E}"/>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395006834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F11F2-F2F0-45F5-BEE2-65C240917B6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5A4CBCF7-4B42-470B-AAB5-8C098CF0C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1B8EACF-48F4-48B5-A3C8-51CF6FC13374}"/>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4A398A99-9111-47D8-809A-8F51098E9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6980F80-7CDE-4A0C-AD0E-AE1EBA87CE92}"/>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2037119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63F51F-BA10-46A0-8E0D-7877982FB9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6120189-DC2F-44F5-9744-EDBDBD8675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A7CD88B-5C65-4114-8329-F9F40E9246A4}"/>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EB2166A5-8FAF-474A-B213-1E81C40604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1CBD5A8-8A35-43A6-9FBE-DE03B7CD1C2E}"/>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239985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91B5B3-A830-463A-8D8B-9BF2319FE0A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078E012-B3C6-4AF5-8CFF-ACA594BBAA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C46E254E-94DA-49FC-9718-5B363B60F9C4}"/>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1215C67E-AC43-421E-9189-B04B59404C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897B8CE-EEC1-49E2-A6AE-9FCF161EA3FC}"/>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1386812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3B9B5A-9BE8-42B5-AB46-6C978DDF82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58A0DFF-87EE-42C6-8E4B-5F4B072247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6DA6C29E-32BE-4F3E-A12B-19FCE4A697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C5B7A119-631D-42EB-8F12-270536F293A7}"/>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6" name="Footer Placeholder 5">
            <a:extLst>
              <a:ext uri="{FF2B5EF4-FFF2-40B4-BE49-F238E27FC236}">
                <a16:creationId xmlns="" xmlns:a16="http://schemas.microsoft.com/office/drawing/2014/main" id="{B9B29F28-5606-4683-A0D3-D0B42D14C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AF8D24F-0859-41AB-ABD7-BC607882A9E3}"/>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819987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C179D2-9B5B-4CBB-B5F9-89B5AEA728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 xmlns:a16="http://schemas.microsoft.com/office/drawing/2014/main" id="{25DD1487-0C10-4B8E-AEFD-391A2C13BB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B7E343E-ED7D-465A-99E5-FF92A10159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6256A9B9-9DE6-46B0-BC15-EBFA131A7E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8FCC8CA3-14EA-45EF-AD55-4FE5A01A48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787C46F5-E140-424A-87D1-7EF752A7FBD1}"/>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8" name="Footer Placeholder 7">
            <a:extLst>
              <a:ext uri="{FF2B5EF4-FFF2-40B4-BE49-F238E27FC236}">
                <a16:creationId xmlns="" xmlns:a16="http://schemas.microsoft.com/office/drawing/2014/main" id="{F4948C99-255C-4015-9C96-A1F0C74A65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CE11E909-4172-4640-81DE-644E880A9B6D}"/>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5350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25A817-237B-4C8C-8E08-EB61DF7F24E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 xmlns:a16="http://schemas.microsoft.com/office/drawing/2014/main" id="{C74004F5-4895-49FB-A990-26A94A88ABB3}"/>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4" name="Footer Placeholder 3">
            <a:extLst>
              <a:ext uri="{FF2B5EF4-FFF2-40B4-BE49-F238E27FC236}">
                <a16:creationId xmlns="" xmlns:a16="http://schemas.microsoft.com/office/drawing/2014/main" id="{91D6BA49-A3D9-430D-85E7-8C6940F9B3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791F74C5-108A-4767-A612-437F30FAE8EB}"/>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3509163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88E8ACE-4D18-4E39-A0E0-A6E91B970A39}"/>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3" name="Footer Placeholder 2">
            <a:extLst>
              <a:ext uri="{FF2B5EF4-FFF2-40B4-BE49-F238E27FC236}">
                <a16:creationId xmlns="" xmlns:a16="http://schemas.microsoft.com/office/drawing/2014/main" id="{01BC962F-FC87-464C-9D7F-4F510E9D58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15E7E38-1359-41AE-A478-6FEF1C319B93}"/>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38152281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714EC9-0F8E-447D-A575-6C3A70BEEC0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33DFB76-00E0-476E-BCD6-974574E8AB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60F5D01-2494-4133-9DA6-FEC49D0067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7928CD55-0CB9-4F23-85FC-376650C490F5}"/>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6" name="Footer Placeholder 5">
            <a:extLst>
              <a:ext uri="{FF2B5EF4-FFF2-40B4-BE49-F238E27FC236}">
                <a16:creationId xmlns="" xmlns:a16="http://schemas.microsoft.com/office/drawing/2014/main" id="{6DAB6A17-FD90-4864-BBF0-6BF17CC346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3BCD0DA-AF59-4E5C-8702-B78F48202196}"/>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20072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B5A52A-2357-40F5-A428-FE78D62BEE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466D3B6-01F4-4D26-AA3B-EDD13415D4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3277EA9-95F9-4CA7-8483-8E32D0CA3E41}"/>
              </a:ext>
            </a:extLst>
          </p:cNvPr>
          <p:cNvSpPr>
            <a:spLocks noGrp="1"/>
          </p:cNvSpPr>
          <p:nvPr>
            <p:ph type="dt" sz="half" idx="10"/>
          </p:nvPr>
        </p:nvSpPr>
        <p:spPr/>
        <p:txBody>
          <a:bodyPr/>
          <a:lstStyle/>
          <a:p>
            <a:fld id="{C2ADE0AF-BE49-4A37-AF77-D7C9D5F004FD}" type="datetime1">
              <a:rPr lang="en-US" smtClean="0"/>
              <a:pPr/>
              <a:t>3/18/2021</a:t>
            </a:fld>
            <a:endParaRPr lang="en-US"/>
          </a:p>
        </p:txBody>
      </p:sp>
      <p:sp>
        <p:nvSpPr>
          <p:cNvPr id="5" name="Footer Placeholder 4">
            <a:extLst>
              <a:ext uri="{FF2B5EF4-FFF2-40B4-BE49-F238E27FC236}">
                <a16:creationId xmlns="" xmlns:a16="http://schemas.microsoft.com/office/drawing/2014/main" id="{C1285A6B-5A48-458D-89DE-7226CBF12D7C}"/>
              </a:ext>
            </a:extLst>
          </p:cNvPr>
          <p:cNvSpPr>
            <a:spLocks noGrp="1"/>
          </p:cNvSpPr>
          <p:nvPr>
            <p:ph type="ftr" sz="quarter" idx="11"/>
          </p:nvPr>
        </p:nvSpPr>
        <p:spPr/>
        <p:txBody>
          <a:bodyPr/>
          <a:lstStyle/>
          <a:p>
            <a:r>
              <a:rPr lang="en-US"/>
              <a:t>Rotary District 7030 PETS 2020</a:t>
            </a:r>
          </a:p>
        </p:txBody>
      </p:sp>
      <p:sp>
        <p:nvSpPr>
          <p:cNvPr id="6" name="Slide Number Placeholder 5">
            <a:extLst>
              <a:ext uri="{FF2B5EF4-FFF2-40B4-BE49-F238E27FC236}">
                <a16:creationId xmlns="" xmlns:a16="http://schemas.microsoft.com/office/drawing/2014/main" id="{8ED10BC0-A5CE-4CEE-BCAA-7B33BB584B1F}"/>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01752054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B20A7B-574D-4D58-AA9D-D9DEB5F9F2F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5CFD92E-BFCF-4531-8D3B-61F2699668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2AA7753-C5BA-4C1D-A761-10A89BC4E2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4C099DA-458A-463B-90E4-6A39A5201A7A}"/>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6" name="Footer Placeholder 5">
            <a:extLst>
              <a:ext uri="{FF2B5EF4-FFF2-40B4-BE49-F238E27FC236}">
                <a16:creationId xmlns="" xmlns:a16="http://schemas.microsoft.com/office/drawing/2014/main" id="{035BB12C-5DF9-4061-B810-3F8C7E34FA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6E4D2DF-E54D-4586-A3EA-245A84143845}"/>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2774971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DF4A87-D41B-4B5A-8E0B-87FE89C3C0D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2667743D-2186-4CC8-A2BC-699495C493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F3575F8-9068-4A2B-8B14-A851E16D1727}"/>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9BD97253-EAB5-40C5-94DC-8CEAC07A0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BB43CA1-2A01-4F5C-AB9C-525C11611234}"/>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772561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31C9955-365E-4374-AE9A-343C5498D30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B0CA820F-40C5-4E60-B35C-F06E322DFA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BACE305-1C13-4566-9F9C-D11FD382D65B}"/>
              </a:ext>
            </a:extLst>
          </p:cNvPr>
          <p:cNvSpPr>
            <a:spLocks noGrp="1"/>
          </p:cNvSpPr>
          <p:nvPr>
            <p:ph type="dt" sz="half" idx="10"/>
          </p:nvPr>
        </p:nvSpPr>
        <p:spPr/>
        <p:txBody>
          <a:body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F0D740D3-7260-4332-921D-B0F7DA571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FEEA223-6A8D-4D0B-9504-A3DC49B33CDC}"/>
              </a:ext>
            </a:extLst>
          </p:cNvPr>
          <p:cNvSpPr>
            <a:spLocks noGrp="1"/>
          </p:cNvSpPr>
          <p:nvPr>
            <p:ph type="sldNum" sz="quarter" idx="12"/>
          </p:nvPr>
        </p:nvSpPr>
        <p:spPr/>
        <p:txBody>
          <a:bodyPr/>
          <a:lstStyle/>
          <a:p>
            <a:fld id="{D5360575-6971-4237-80C9-01AF7E256A57}" type="slidenum">
              <a:rPr lang="en-US" smtClean="0"/>
              <a:pPr/>
              <a:t>‹N°›</a:t>
            </a:fld>
            <a:endParaRPr lang="en-US"/>
          </a:p>
        </p:txBody>
      </p:sp>
    </p:spTree>
    <p:extLst>
      <p:ext uri="{BB962C8B-B14F-4D97-AF65-F5344CB8AC3E}">
        <p14:creationId xmlns="" xmlns:p14="http://schemas.microsoft.com/office/powerpoint/2010/main" val="3464133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9D027B-03F0-492C-8623-536CB48516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20A7DDB0-5EC7-4727-B2A9-2420A77E81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C26F85E5-06DF-4500-A9FC-18E2B47A819F}"/>
              </a:ext>
            </a:extLst>
          </p:cNvPr>
          <p:cNvSpPr>
            <a:spLocks noGrp="1"/>
          </p:cNvSpPr>
          <p:nvPr>
            <p:ph type="dt" sz="half" idx="10"/>
          </p:nvPr>
        </p:nvSpPr>
        <p:spPr/>
        <p:txBody>
          <a:bodyPr/>
          <a:lstStyle/>
          <a:p>
            <a:fld id="{58470C16-942A-4F16-9589-5A724844FB23}" type="datetime1">
              <a:rPr lang="en-US" smtClean="0"/>
              <a:pPr/>
              <a:t>3/18/2021</a:t>
            </a:fld>
            <a:endParaRPr lang="en-US"/>
          </a:p>
        </p:txBody>
      </p:sp>
      <p:sp>
        <p:nvSpPr>
          <p:cNvPr id="5" name="Footer Placeholder 4">
            <a:extLst>
              <a:ext uri="{FF2B5EF4-FFF2-40B4-BE49-F238E27FC236}">
                <a16:creationId xmlns="" xmlns:a16="http://schemas.microsoft.com/office/drawing/2014/main" id="{DAC8C1FE-6EFE-4549-BB67-750C5253B852}"/>
              </a:ext>
            </a:extLst>
          </p:cNvPr>
          <p:cNvSpPr>
            <a:spLocks noGrp="1"/>
          </p:cNvSpPr>
          <p:nvPr>
            <p:ph type="ftr" sz="quarter" idx="11"/>
          </p:nvPr>
        </p:nvSpPr>
        <p:spPr/>
        <p:txBody>
          <a:bodyPr/>
          <a:lstStyle/>
          <a:p>
            <a:r>
              <a:rPr lang="en-US"/>
              <a:t>Rotary District 7030 PETS 2020</a:t>
            </a:r>
          </a:p>
        </p:txBody>
      </p:sp>
      <p:sp>
        <p:nvSpPr>
          <p:cNvPr id="6" name="Slide Number Placeholder 5">
            <a:extLst>
              <a:ext uri="{FF2B5EF4-FFF2-40B4-BE49-F238E27FC236}">
                <a16:creationId xmlns="" xmlns:a16="http://schemas.microsoft.com/office/drawing/2014/main" id="{2BAC17C0-6FAD-4B6E-A592-6E176DF681C3}"/>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90298534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1F2A89-3466-491D-A3CC-01E5948D7E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BFE9BE9-E9C0-4F64-8A91-CC07ADAA16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00C260C-94FD-4195-8529-7269B38140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55085FC-575C-4028-8776-C1FA4DC64C4A}"/>
              </a:ext>
            </a:extLst>
          </p:cNvPr>
          <p:cNvSpPr>
            <a:spLocks noGrp="1"/>
          </p:cNvSpPr>
          <p:nvPr>
            <p:ph type="dt" sz="half" idx="10"/>
          </p:nvPr>
        </p:nvSpPr>
        <p:spPr/>
        <p:txBody>
          <a:bodyPr/>
          <a:lstStyle/>
          <a:p>
            <a:fld id="{07D10970-E90C-4B2E-9253-C7E89C80B80A}" type="datetime1">
              <a:rPr lang="en-US" smtClean="0"/>
              <a:pPr/>
              <a:t>3/18/2021</a:t>
            </a:fld>
            <a:endParaRPr lang="en-US"/>
          </a:p>
        </p:txBody>
      </p:sp>
      <p:sp>
        <p:nvSpPr>
          <p:cNvPr id="6" name="Footer Placeholder 5">
            <a:extLst>
              <a:ext uri="{FF2B5EF4-FFF2-40B4-BE49-F238E27FC236}">
                <a16:creationId xmlns="" xmlns:a16="http://schemas.microsoft.com/office/drawing/2014/main" id="{D78DEF3A-8FB5-46E9-8B0A-AFABE9C7F6B5}"/>
              </a:ext>
            </a:extLst>
          </p:cNvPr>
          <p:cNvSpPr>
            <a:spLocks noGrp="1"/>
          </p:cNvSpPr>
          <p:nvPr>
            <p:ph type="ftr" sz="quarter" idx="11"/>
          </p:nvPr>
        </p:nvSpPr>
        <p:spPr/>
        <p:txBody>
          <a:bodyPr/>
          <a:lstStyle/>
          <a:p>
            <a:r>
              <a:rPr lang="en-US"/>
              <a:t>Rotary District 7030 PETS 2020</a:t>
            </a:r>
          </a:p>
        </p:txBody>
      </p:sp>
      <p:sp>
        <p:nvSpPr>
          <p:cNvPr id="7" name="Slide Number Placeholder 6">
            <a:extLst>
              <a:ext uri="{FF2B5EF4-FFF2-40B4-BE49-F238E27FC236}">
                <a16:creationId xmlns="" xmlns:a16="http://schemas.microsoft.com/office/drawing/2014/main" id="{02ED76DE-BD46-471D-A6FC-64913BBFE732}"/>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62584070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95ACA2-6F75-4CAE-A7B2-4E47B5D916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CBE61936-E09A-4673-BD55-DE3F596D88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C582671-51E1-4507-8950-D84D0C0F61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4E9A3F6-C9D6-4F2D-BEC1-7334FA28C0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A0C18EE-58EE-4635-BC55-52C931D9BF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9469F9D7-523D-4479-9BE6-004F6D88007D}"/>
              </a:ext>
            </a:extLst>
          </p:cNvPr>
          <p:cNvSpPr>
            <a:spLocks noGrp="1"/>
          </p:cNvSpPr>
          <p:nvPr>
            <p:ph type="dt" sz="half" idx="10"/>
          </p:nvPr>
        </p:nvSpPr>
        <p:spPr/>
        <p:txBody>
          <a:bodyPr/>
          <a:lstStyle/>
          <a:p>
            <a:fld id="{5BDDA081-7F09-44AA-8221-1905B6468896}" type="datetime1">
              <a:rPr lang="en-US" smtClean="0"/>
              <a:pPr/>
              <a:t>3/18/2021</a:t>
            </a:fld>
            <a:endParaRPr lang="en-US"/>
          </a:p>
        </p:txBody>
      </p:sp>
      <p:sp>
        <p:nvSpPr>
          <p:cNvPr id="8" name="Footer Placeholder 7">
            <a:extLst>
              <a:ext uri="{FF2B5EF4-FFF2-40B4-BE49-F238E27FC236}">
                <a16:creationId xmlns="" xmlns:a16="http://schemas.microsoft.com/office/drawing/2014/main" id="{B83FD036-42D8-421C-82D9-A67E602FDD9C}"/>
              </a:ext>
            </a:extLst>
          </p:cNvPr>
          <p:cNvSpPr>
            <a:spLocks noGrp="1"/>
          </p:cNvSpPr>
          <p:nvPr>
            <p:ph type="ftr" sz="quarter" idx="11"/>
          </p:nvPr>
        </p:nvSpPr>
        <p:spPr/>
        <p:txBody>
          <a:bodyPr/>
          <a:lstStyle/>
          <a:p>
            <a:r>
              <a:rPr lang="en-US"/>
              <a:t>Rotary District 7030 PETS 2020</a:t>
            </a:r>
          </a:p>
        </p:txBody>
      </p:sp>
      <p:sp>
        <p:nvSpPr>
          <p:cNvPr id="9" name="Slide Number Placeholder 8">
            <a:extLst>
              <a:ext uri="{FF2B5EF4-FFF2-40B4-BE49-F238E27FC236}">
                <a16:creationId xmlns="" xmlns:a16="http://schemas.microsoft.com/office/drawing/2014/main" id="{537D9716-C84A-4460-88C8-092B17DD9D02}"/>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402757506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1E8585-5620-4EFB-A255-BB30095475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6922A03-E622-4071-8A01-BD4E1E60B157}"/>
              </a:ext>
            </a:extLst>
          </p:cNvPr>
          <p:cNvSpPr>
            <a:spLocks noGrp="1"/>
          </p:cNvSpPr>
          <p:nvPr>
            <p:ph type="dt" sz="half" idx="10"/>
          </p:nvPr>
        </p:nvSpPr>
        <p:spPr/>
        <p:txBody>
          <a:bodyPr/>
          <a:lstStyle/>
          <a:p>
            <a:fld id="{14E97A71-3D6F-4069-ABED-DB4C04FB257B}" type="datetime1">
              <a:rPr lang="en-US" smtClean="0"/>
              <a:pPr/>
              <a:t>3/18/2021</a:t>
            </a:fld>
            <a:endParaRPr lang="en-US"/>
          </a:p>
        </p:txBody>
      </p:sp>
      <p:sp>
        <p:nvSpPr>
          <p:cNvPr id="4" name="Footer Placeholder 3">
            <a:extLst>
              <a:ext uri="{FF2B5EF4-FFF2-40B4-BE49-F238E27FC236}">
                <a16:creationId xmlns="" xmlns:a16="http://schemas.microsoft.com/office/drawing/2014/main" id="{989DB91D-0377-40D1-9320-B125A8612EC9}"/>
              </a:ext>
            </a:extLst>
          </p:cNvPr>
          <p:cNvSpPr>
            <a:spLocks noGrp="1"/>
          </p:cNvSpPr>
          <p:nvPr>
            <p:ph type="ftr" sz="quarter" idx="11"/>
          </p:nvPr>
        </p:nvSpPr>
        <p:spPr/>
        <p:txBody>
          <a:bodyPr/>
          <a:lstStyle/>
          <a:p>
            <a:r>
              <a:rPr lang="en-US"/>
              <a:t>Rotary District 7030 PETS 2020</a:t>
            </a:r>
          </a:p>
        </p:txBody>
      </p:sp>
      <p:sp>
        <p:nvSpPr>
          <p:cNvPr id="5" name="Slide Number Placeholder 4">
            <a:extLst>
              <a:ext uri="{FF2B5EF4-FFF2-40B4-BE49-F238E27FC236}">
                <a16:creationId xmlns="" xmlns:a16="http://schemas.microsoft.com/office/drawing/2014/main" id="{0BD18D82-1333-45F8-BCC1-67A7A99D0F0E}"/>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9903726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6E60A24-E85F-4A65-906C-759CD8D44168}"/>
              </a:ext>
            </a:extLst>
          </p:cNvPr>
          <p:cNvSpPr>
            <a:spLocks noGrp="1"/>
          </p:cNvSpPr>
          <p:nvPr>
            <p:ph type="dt" sz="half" idx="10"/>
          </p:nvPr>
        </p:nvSpPr>
        <p:spPr/>
        <p:txBody>
          <a:bodyPr/>
          <a:lstStyle/>
          <a:p>
            <a:fld id="{4F0D7F70-B9B1-4497-8854-3F6DB9F62A7E}" type="datetime1">
              <a:rPr lang="en-US" smtClean="0"/>
              <a:pPr/>
              <a:t>3/18/2021</a:t>
            </a:fld>
            <a:endParaRPr lang="en-US"/>
          </a:p>
        </p:txBody>
      </p:sp>
      <p:sp>
        <p:nvSpPr>
          <p:cNvPr id="3" name="Footer Placeholder 2">
            <a:extLst>
              <a:ext uri="{FF2B5EF4-FFF2-40B4-BE49-F238E27FC236}">
                <a16:creationId xmlns="" xmlns:a16="http://schemas.microsoft.com/office/drawing/2014/main" id="{47AE22B9-286C-483C-8E14-CEE4DF470B31}"/>
              </a:ext>
            </a:extLst>
          </p:cNvPr>
          <p:cNvSpPr>
            <a:spLocks noGrp="1"/>
          </p:cNvSpPr>
          <p:nvPr>
            <p:ph type="ftr" sz="quarter" idx="11"/>
          </p:nvPr>
        </p:nvSpPr>
        <p:spPr/>
        <p:txBody>
          <a:bodyPr/>
          <a:lstStyle/>
          <a:p>
            <a:r>
              <a:rPr lang="en-US"/>
              <a:t>Rotary District 7030 PETS 2020</a:t>
            </a:r>
          </a:p>
        </p:txBody>
      </p:sp>
      <p:sp>
        <p:nvSpPr>
          <p:cNvPr id="4" name="Slide Number Placeholder 3">
            <a:extLst>
              <a:ext uri="{FF2B5EF4-FFF2-40B4-BE49-F238E27FC236}">
                <a16:creationId xmlns="" xmlns:a16="http://schemas.microsoft.com/office/drawing/2014/main" id="{D14F4762-F6A8-43F0-AE03-924944111E90}"/>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99097548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128DAB-2E92-478E-8C98-96B5C3840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FAA4F788-80C1-4FA5-B500-41918C994F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6AE08CD-96F0-4264-AE77-2B09D9EA5C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98E56C6-599F-45DF-803B-B0EFBAC6B7BF}"/>
              </a:ext>
            </a:extLst>
          </p:cNvPr>
          <p:cNvSpPr>
            <a:spLocks noGrp="1"/>
          </p:cNvSpPr>
          <p:nvPr>
            <p:ph type="dt" sz="half" idx="10"/>
          </p:nvPr>
        </p:nvSpPr>
        <p:spPr/>
        <p:txBody>
          <a:bodyPr/>
          <a:lstStyle/>
          <a:p>
            <a:fld id="{32399117-7D71-4EDB-B5CA-0C837E31D0AE}" type="datetime1">
              <a:rPr lang="en-US" smtClean="0"/>
              <a:pPr/>
              <a:t>3/18/2021</a:t>
            </a:fld>
            <a:endParaRPr lang="en-US"/>
          </a:p>
        </p:txBody>
      </p:sp>
      <p:sp>
        <p:nvSpPr>
          <p:cNvPr id="6" name="Footer Placeholder 5">
            <a:extLst>
              <a:ext uri="{FF2B5EF4-FFF2-40B4-BE49-F238E27FC236}">
                <a16:creationId xmlns="" xmlns:a16="http://schemas.microsoft.com/office/drawing/2014/main" id="{DA32D803-E0DC-40DD-93FC-157739332933}"/>
              </a:ext>
            </a:extLst>
          </p:cNvPr>
          <p:cNvSpPr>
            <a:spLocks noGrp="1"/>
          </p:cNvSpPr>
          <p:nvPr>
            <p:ph type="ftr" sz="quarter" idx="11"/>
          </p:nvPr>
        </p:nvSpPr>
        <p:spPr/>
        <p:txBody>
          <a:bodyPr/>
          <a:lstStyle/>
          <a:p>
            <a:r>
              <a:rPr lang="en-US"/>
              <a:t>Rotary District 7030 PETS 2020</a:t>
            </a:r>
          </a:p>
        </p:txBody>
      </p:sp>
      <p:sp>
        <p:nvSpPr>
          <p:cNvPr id="7" name="Slide Number Placeholder 6">
            <a:extLst>
              <a:ext uri="{FF2B5EF4-FFF2-40B4-BE49-F238E27FC236}">
                <a16:creationId xmlns="" xmlns:a16="http://schemas.microsoft.com/office/drawing/2014/main" id="{D8C83C93-9A29-4110-B0EB-62CC996FBF31}"/>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16027832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B20F1A-E220-4E6F-85D7-E926234EC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5D60C52-CCAA-42FE-8804-1590888840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B37F5A68-32D9-4901-977F-6267A5D1D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6FFF1ED-AC3D-4904-B7AB-7D4D9F57946D}"/>
              </a:ext>
            </a:extLst>
          </p:cNvPr>
          <p:cNvSpPr>
            <a:spLocks noGrp="1"/>
          </p:cNvSpPr>
          <p:nvPr>
            <p:ph type="dt" sz="half" idx="10"/>
          </p:nvPr>
        </p:nvSpPr>
        <p:spPr/>
        <p:txBody>
          <a:bodyPr/>
          <a:lstStyle/>
          <a:p>
            <a:fld id="{30DC5603-FB2A-4B2E-9DF8-95A3984F7888}" type="datetime1">
              <a:rPr lang="en-US" smtClean="0"/>
              <a:pPr/>
              <a:t>3/18/2021</a:t>
            </a:fld>
            <a:endParaRPr lang="en-US"/>
          </a:p>
        </p:txBody>
      </p:sp>
      <p:sp>
        <p:nvSpPr>
          <p:cNvPr id="6" name="Footer Placeholder 5">
            <a:extLst>
              <a:ext uri="{FF2B5EF4-FFF2-40B4-BE49-F238E27FC236}">
                <a16:creationId xmlns="" xmlns:a16="http://schemas.microsoft.com/office/drawing/2014/main" id="{1A407B7B-1BBE-45C3-936A-B3DAC2BB19E2}"/>
              </a:ext>
            </a:extLst>
          </p:cNvPr>
          <p:cNvSpPr>
            <a:spLocks noGrp="1"/>
          </p:cNvSpPr>
          <p:nvPr>
            <p:ph type="ftr" sz="quarter" idx="11"/>
          </p:nvPr>
        </p:nvSpPr>
        <p:spPr/>
        <p:txBody>
          <a:bodyPr/>
          <a:lstStyle/>
          <a:p>
            <a:r>
              <a:rPr lang="en-US"/>
              <a:t>Rotary District 7030 PETS 2020</a:t>
            </a:r>
          </a:p>
        </p:txBody>
      </p:sp>
      <p:sp>
        <p:nvSpPr>
          <p:cNvPr id="7" name="Slide Number Placeholder 6">
            <a:extLst>
              <a:ext uri="{FF2B5EF4-FFF2-40B4-BE49-F238E27FC236}">
                <a16:creationId xmlns="" xmlns:a16="http://schemas.microsoft.com/office/drawing/2014/main" id="{9E566B6A-8D82-48F1-9E90-431ECD6A3A28}"/>
              </a:ext>
            </a:extLst>
          </p:cNvPr>
          <p:cNvSpPr>
            <a:spLocks noGrp="1"/>
          </p:cNvSpPr>
          <p:nvPr>
            <p:ph type="sldNum" sz="quarter" idx="12"/>
          </p:nvPr>
        </p:nvSpPr>
        <p:spPr/>
        <p:txBody>
          <a:body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79862650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4214A75-1BE4-41F9-97D9-87BA729F72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B58E3002-0CFB-48CF-A468-99B751603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54804DE-688C-4DDC-9000-9A590DFFB4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C7F3F-2B0C-4C8B-BA29-602E3CA8979C}" type="datetime1">
              <a:rPr lang="en-US" smtClean="0"/>
              <a:pPr/>
              <a:t>3/18/2021</a:t>
            </a:fld>
            <a:endParaRPr lang="en-US"/>
          </a:p>
        </p:txBody>
      </p:sp>
      <p:sp>
        <p:nvSpPr>
          <p:cNvPr id="5" name="Footer Placeholder 4">
            <a:extLst>
              <a:ext uri="{FF2B5EF4-FFF2-40B4-BE49-F238E27FC236}">
                <a16:creationId xmlns="" xmlns:a16="http://schemas.microsoft.com/office/drawing/2014/main" id="{9B3154E9-14C9-4B21-95C8-FA525C8848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Rotary District 7030 PETS 2020</a:t>
            </a:r>
          </a:p>
        </p:txBody>
      </p:sp>
      <p:sp>
        <p:nvSpPr>
          <p:cNvPr id="6" name="Slide Number Placeholder 5">
            <a:extLst>
              <a:ext uri="{FF2B5EF4-FFF2-40B4-BE49-F238E27FC236}">
                <a16:creationId xmlns="" xmlns:a16="http://schemas.microsoft.com/office/drawing/2014/main" id="{BB18D62A-276E-484F-B552-DC639094E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328395-F905-4D7F-B372-DF07819AABE2}" type="slidenum">
              <a:rPr lang="en-US" smtClean="0"/>
              <a:pPr/>
              <a:t>‹N°›</a:t>
            </a:fld>
            <a:endParaRPr lang="en-US"/>
          </a:p>
        </p:txBody>
      </p:sp>
    </p:spTree>
    <p:extLst>
      <p:ext uri="{BB962C8B-B14F-4D97-AF65-F5344CB8AC3E}">
        <p14:creationId xmlns="" xmlns:p14="http://schemas.microsoft.com/office/powerpoint/2010/main" val="1581200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D05756EF-56F1-4D9B-A0DA-F6B83224A6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78F470E-C578-4EE4-8E30-665BB16DBD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E35616-76F5-4BEF-A7FA-B62AB636D9D8}" type="datetimeFigureOut">
              <a:rPr lang="en-US" smtClean="0"/>
              <a:pPr/>
              <a:t>3/18/2021</a:t>
            </a:fld>
            <a:endParaRPr lang="en-US"/>
          </a:p>
        </p:txBody>
      </p:sp>
      <p:sp>
        <p:nvSpPr>
          <p:cNvPr id="5" name="Footer Placeholder 4">
            <a:extLst>
              <a:ext uri="{FF2B5EF4-FFF2-40B4-BE49-F238E27FC236}">
                <a16:creationId xmlns="" xmlns:a16="http://schemas.microsoft.com/office/drawing/2014/main" id="{26BD3028-4863-46B7-94EB-1E1E63EFD2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389D84DC-108B-41E4-97AF-062B82D99F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60575-6971-4237-80C9-01AF7E256A57}" type="slidenum">
              <a:rPr lang="en-US" smtClean="0"/>
              <a:pPr/>
              <a:t>‹N°›</a:t>
            </a:fld>
            <a:endParaRPr lang="en-US"/>
          </a:p>
        </p:txBody>
      </p:sp>
      <p:pic>
        <p:nvPicPr>
          <p:cNvPr id="7" name="Picture 6">
            <a:extLst>
              <a:ext uri="{FF2B5EF4-FFF2-40B4-BE49-F238E27FC236}">
                <a16:creationId xmlns="" xmlns:a16="http://schemas.microsoft.com/office/drawing/2014/main" id="{9CE215ED-4444-4E32-99BB-10BAF4421F2E}"/>
              </a:ext>
            </a:extLst>
          </p:cNvPr>
          <p:cNvPicPr>
            <a:picLocks noChangeAspect="1"/>
          </p:cNvPicPr>
          <p:nvPr userDrawn="1"/>
        </p:nvPicPr>
        <p:blipFill>
          <a:blip r:embed="rId13"/>
          <a:stretch>
            <a:fillRect/>
          </a:stretch>
        </p:blipFill>
        <p:spPr>
          <a:xfrm>
            <a:off x="6587142" y="132296"/>
            <a:ext cx="5351010" cy="921133"/>
          </a:xfrm>
          <a:prstGeom prst="rect">
            <a:avLst/>
          </a:prstGeom>
        </p:spPr>
      </p:pic>
      <p:pic>
        <p:nvPicPr>
          <p:cNvPr id="8" name="Picture 7">
            <a:extLst>
              <a:ext uri="{FF2B5EF4-FFF2-40B4-BE49-F238E27FC236}">
                <a16:creationId xmlns="" xmlns:a16="http://schemas.microsoft.com/office/drawing/2014/main" id="{AFE81BC8-1612-4D55-BF37-5D0500F0ACD3}"/>
              </a:ext>
            </a:extLst>
          </p:cNvPr>
          <p:cNvPicPr>
            <a:picLocks noChangeAspect="1"/>
          </p:cNvPicPr>
          <p:nvPr userDrawn="1"/>
        </p:nvPicPr>
        <p:blipFill>
          <a:blip r:embed="rId14"/>
          <a:stretch>
            <a:fillRect/>
          </a:stretch>
        </p:blipFill>
        <p:spPr>
          <a:xfrm>
            <a:off x="270858" y="136525"/>
            <a:ext cx="4673676" cy="940523"/>
          </a:xfrm>
          <a:prstGeom prst="rect">
            <a:avLst/>
          </a:prstGeom>
        </p:spPr>
      </p:pic>
    </p:spTree>
    <p:extLst>
      <p:ext uri="{BB962C8B-B14F-4D97-AF65-F5344CB8AC3E}">
        <p14:creationId xmlns="" xmlns:p14="http://schemas.microsoft.com/office/powerpoint/2010/main" val="3853181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70CA62-180E-4C78-92B4-117AB2B0E4C6}"/>
              </a:ext>
            </a:extLst>
          </p:cNvPr>
          <p:cNvSpPr>
            <a:spLocks noGrp="1"/>
          </p:cNvSpPr>
          <p:nvPr>
            <p:ph type="ctrTitle"/>
          </p:nvPr>
        </p:nvSpPr>
        <p:spPr>
          <a:xfrm>
            <a:off x="301752" y="2979813"/>
            <a:ext cx="5486400" cy="2286000"/>
          </a:xfrm>
        </p:spPr>
        <p:txBody>
          <a:bodyPr anchor="t" anchorCtr="0">
            <a:noAutofit/>
          </a:bodyPr>
          <a:lstStyle/>
          <a:p>
            <a:pPr algn="l"/>
            <a:r>
              <a:rPr lang="en-US" sz="3600" b="1" dirty="0"/>
              <a:t>Updating the Club’s Constitution &amp; Bylaws</a:t>
            </a:r>
            <a:r>
              <a:rPr lang="en-US" sz="4000" dirty="0"/>
              <a:t/>
            </a:r>
            <a:br>
              <a:rPr lang="en-US" sz="4000" dirty="0"/>
            </a:br>
            <a:r>
              <a:rPr lang="en-US" sz="2800" dirty="0"/>
              <a:t/>
            </a:r>
            <a:br>
              <a:rPr lang="en-US" sz="2800" dirty="0"/>
            </a:br>
            <a:r>
              <a:rPr lang="en-US" sz="2800" dirty="0"/>
              <a:t>Presented by:</a:t>
            </a:r>
            <a:br>
              <a:rPr lang="en-US" sz="2800" dirty="0"/>
            </a:br>
            <a:r>
              <a:rPr lang="en-US" sz="2800" dirty="0"/>
              <a:t>PP Ronald Burch-Smith</a:t>
            </a:r>
            <a:br>
              <a:rPr lang="en-US" sz="2800" dirty="0"/>
            </a:br>
            <a:r>
              <a:rPr lang="en-US" sz="2800" dirty="0"/>
              <a:t>Rotary Club of Garden City</a:t>
            </a:r>
          </a:p>
        </p:txBody>
      </p:sp>
      <p:sp>
        <p:nvSpPr>
          <p:cNvPr id="8" name="Title 1">
            <a:extLst>
              <a:ext uri="{FF2B5EF4-FFF2-40B4-BE49-F238E27FC236}">
                <a16:creationId xmlns="" xmlns:a16="http://schemas.microsoft.com/office/drawing/2014/main" id="{2C70CA62-180E-4C78-92B4-117AB2B0E4C6}"/>
              </a:ext>
            </a:extLst>
          </p:cNvPr>
          <p:cNvSpPr txBox="1">
            <a:spLocks/>
          </p:cNvSpPr>
          <p:nvPr/>
        </p:nvSpPr>
        <p:spPr>
          <a:xfrm>
            <a:off x="6245352" y="3003867"/>
            <a:ext cx="5486400" cy="2987824"/>
          </a:xfrm>
          <a:prstGeom prst="rect">
            <a:avLst/>
          </a:prstGeom>
          <a:noFill/>
        </p:spPr>
        <p:txBody>
          <a:bodyPr vert="horz" lIns="91440" tIns="45720" rIns="91440" bIns="45720" rtlCol="0" anchor="t" anchorCtr="0">
            <a:noAutofit/>
          </a:bodyPr>
          <a:lstStyle/>
          <a:p>
            <a:pPr lvl="0" algn="r">
              <a:lnSpc>
                <a:spcPct val="90000"/>
              </a:lnSpc>
              <a:spcBef>
                <a:spcPct val="0"/>
              </a:spcBef>
              <a:defRPr/>
            </a:pPr>
            <a:r>
              <a:rPr lang="fr-FR" sz="3600" b="1" dirty="0">
                <a:solidFill>
                  <a:srgbClr val="7030A0"/>
                </a:solidFill>
                <a:latin typeface="+mj-lt"/>
                <a:ea typeface="+mj-ea"/>
                <a:cs typeface="+mj-cs"/>
              </a:rPr>
              <a:t>Mise à jour des Statuts et Règlement Intérieur du Club.</a:t>
            </a:r>
          </a:p>
          <a:p>
            <a:pPr lvl="0" algn="r">
              <a:lnSpc>
                <a:spcPct val="90000"/>
              </a:lnSpc>
              <a:spcBef>
                <a:spcPct val="0"/>
              </a:spcBef>
              <a:defRPr/>
            </a:pPr>
            <a:endParaRPr kumimoji="0" lang="fr-FR" sz="3600" b="1" i="0" u="none" strike="noStrike" kern="1200" cap="none" spc="0" normalizeH="0" baseline="0" noProof="0" dirty="0">
              <a:ln>
                <a:noFill/>
              </a:ln>
              <a:solidFill>
                <a:srgbClr val="7030A0"/>
              </a:solidFill>
              <a:effectLst/>
              <a:uLnTx/>
              <a:uFillTx/>
              <a:latin typeface="+mj-lt"/>
              <a:ea typeface="+mj-ea"/>
              <a:cs typeface="+mj-cs"/>
            </a:endParaRPr>
          </a:p>
          <a:p>
            <a:pPr lvl="0" algn="r">
              <a:lnSpc>
                <a:spcPct val="90000"/>
              </a:lnSpc>
              <a:spcBef>
                <a:spcPct val="0"/>
              </a:spcBef>
              <a:defRPr/>
            </a:pPr>
            <a:r>
              <a:rPr kumimoji="0" lang="en-US" sz="2800" b="0" i="0" u="none" strike="noStrike" kern="1200" cap="none" spc="0" normalizeH="0" baseline="0" noProof="0" dirty="0" err="1">
                <a:ln>
                  <a:noFill/>
                </a:ln>
                <a:solidFill>
                  <a:srgbClr val="7030A0"/>
                </a:solidFill>
                <a:effectLst/>
                <a:uLnTx/>
                <a:uFillTx/>
                <a:latin typeface="+mj-lt"/>
                <a:ea typeface="+mj-ea"/>
                <a:cs typeface="+mj-cs"/>
              </a:rPr>
              <a:t>Présenté</a:t>
            </a:r>
            <a:r>
              <a:rPr kumimoji="0" lang="en-US" sz="2800" b="0" i="0" u="none" strike="noStrike" kern="1200" cap="none" spc="0" normalizeH="0" baseline="0" noProof="0" dirty="0">
                <a:ln>
                  <a:noFill/>
                </a:ln>
                <a:solidFill>
                  <a:srgbClr val="7030A0"/>
                </a:solidFill>
                <a:effectLst/>
                <a:uLnTx/>
                <a:uFillTx/>
                <a:latin typeface="+mj-lt"/>
                <a:ea typeface="+mj-ea"/>
                <a:cs typeface="+mj-cs"/>
              </a:rPr>
              <a:t> par:</a:t>
            </a:r>
            <a:br>
              <a:rPr kumimoji="0" lang="en-US" sz="2800" b="0" i="0" u="none" strike="noStrike" kern="1200" cap="none" spc="0" normalizeH="0" baseline="0" noProof="0" dirty="0">
                <a:ln>
                  <a:noFill/>
                </a:ln>
                <a:solidFill>
                  <a:srgbClr val="7030A0"/>
                </a:solidFill>
                <a:effectLst/>
                <a:uLnTx/>
                <a:uFillTx/>
                <a:latin typeface="+mj-lt"/>
                <a:ea typeface="+mj-ea"/>
                <a:cs typeface="+mj-cs"/>
              </a:rPr>
            </a:br>
            <a:r>
              <a:rPr kumimoji="0" lang="en-US" sz="2800" b="0" i="0" u="none" strike="noStrike" kern="1200" cap="none" spc="0" normalizeH="0" baseline="0" noProof="0" dirty="0">
                <a:ln>
                  <a:noFill/>
                </a:ln>
                <a:solidFill>
                  <a:srgbClr val="7030A0"/>
                </a:solidFill>
                <a:effectLst/>
                <a:uLnTx/>
                <a:uFillTx/>
                <a:latin typeface="+mj-lt"/>
                <a:ea typeface="+mj-ea"/>
                <a:cs typeface="+mj-cs"/>
              </a:rPr>
              <a:t>PP Ronald Burch-Smith</a:t>
            </a:r>
            <a:br>
              <a:rPr kumimoji="0" lang="en-US" sz="2800" b="0" i="0" u="none" strike="noStrike" kern="1200" cap="none" spc="0" normalizeH="0" baseline="0" noProof="0" dirty="0">
                <a:ln>
                  <a:noFill/>
                </a:ln>
                <a:solidFill>
                  <a:srgbClr val="7030A0"/>
                </a:solidFill>
                <a:effectLst/>
                <a:uLnTx/>
                <a:uFillTx/>
                <a:latin typeface="+mj-lt"/>
                <a:ea typeface="+mj-ea"/>
                <a:cs typeface="+mj-cs"/>
              </a:rPr>
            </a:br>
            <a:r>
              <a:rPr kumimoji="0" lang="en-US" sz="2800" b="0" i="0" u="none" strike="noStrike" kern="1200" cap="none" spc="0" normalizeH="0" baseline="0" noProof="0" dirty="0">
                <a:ln>
                  <a:noFill/>
                </a:ln>
                <a:solidFill>
                  <a:srgbClr val="7030A0"/>
                </a:solidFill>
                <a:effectLst/>
                <a:uLnTx/>
                <a:uFillTx/>
                <a:latin typeface="+mj-lt"/>
                <a:ea typeface="+mj-ea"/>
                <a:cs typeface="+mj-cs"/>
              </a:rPr>
              <a:t>Rotary club de Garden City</a:t>
            </a:r>
          </a:p>
          <a:p>
            <a:pPr lvl="0" algn="r">
              <a:lnSpc>
                <a:spcPct val="90000"/>
              </a:lnSpc>
              <a:spcBef>
                <a:spcPct val="0"/>
              </a:spcBef>
              <a:defRPr/>
            </a:pPr>
            <a:endParaRPr kumimoji="0" lang="en-US" sz="2800" b="0" i="0" u="none" strike="noStrike" kern="1200" cap="none" spc="0" normalizeH="0" baseline="0" noProof="0" dirty="0">
              <a:ln>
                <a:noFill/>
              </a:ln>
              <a:solidFill>
                <a:srgbClr val="7030A0"/>
              </a:solidFill>
              <a:effectLst/>
              <a:uLnTx/>
              <a:uFillTx/>
              <a:latin typeface="+mj-lt"/>
              <a:ea typeface="+mj-ea"/>
              <a:cs typeface="+mj-cs"/>
            </a:endParaRPr>
          </a:p>
        </p:txBody>
      </p:sp>
      <p:sp>
        <p:nvSpPr>
          <p:cNvPr id="10" name="Title 1">
            <a:extLst>
              <a:ext uri="{FF2B5EF4-FFF2-40B4-BE49-F238E27FC236}">
                <a16:creationId xmlns="" xmlns:a16="http://schemas.microsoft.com/office/drawing/2014/main" id="{2C70CA62-180E-4C78-92B4-117AB2B0E4C6}"/>
              </a:ext>
            </a:extLst>
          </p:cNvPr>
          <p:cNvSpPr txBox="1">
            <a:spLocks/>
          </p:cNvSpPr>
          <p:nvPr/>
        </p:nvSpPr>
        <p:spPr>
          <a:xfrm>
            <a:off x="0" y="1363588"/>
            <a:ext cx="12188952" cy="1371600"/>
          </a:xfrm>
          <a:prstGeom prst="rect">
            <a:avLst/>
          </a:prstGeom>
        </p:spPr>
        <p:txBody>
          <a:bodyPr vert="horz" lIns="91440" tIns="45720" rIns="91440" bIns="45720" rtlCol="0" anchor="ctr" anchorCtr="0">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1" strike="noStrike" kern="1200" cap="none" spc="0" normalizeH="0" baseline="0" noProof="0" dirty="0">
                <a:ln>
                  <a:noFill/>
                </a:ln>
                <a:solidFill>
                  <a:schemeClr val="tx1"/>
                </a:solidFill>
                <a:effectLst/>
                <a:uLnTx/>
                <a:uFillTx/>
                <a:latin typeface="+mj-lt"/>
                <a:ea typeface="+mj-ea"/>
                <a:cs typeface="+mj-cs"/>
              </a:rPr>
              <a:t>District 7030</a:t>
            </a:r>
            <a:r>
              <a:rPr kumimoji="0" lang="en-US" sz="3600" b="1" i="1" strike="noStrike" kern="1200" cap="none" spc="0" normalizeH="0" noProof="0" dirty="0">
                <a:ln>
                  <a:noFill/>
                </a:ln>
                <a:solidFill>
                  <a:schemeClr val="tx1"/>
                </a:solidFill>
                <a:effectLst/>
                <a:uLnTx/>
                <a:uFillTx/>
                <a:latin typeface="+mj-lt"/>
                <a:ea typeface="+mj-ea"/>
                <a:cs typeface="+mj-cs"/>
              </a:rPr>
              <a:t> PETS 2021 </a:t>
            </a:r>
            <a:r>
              <a:rPr kumimoji="0" lang="en-US" sz="3600" b="1" i="1" strike="noStrike" kern="1200" cap="none" spc="0" normalizeH="0" noProof="0" dirty="0">
                <a:ln>
                  <a:noFill/>
                </a:ln>
                <a:solidFill>
                  <a:schemeClr val="bg1">
                    <a:lumMod val="50000"/>
                  </a:schemeClr>
                </a:solidFill>
                <a:effectLst/>
                <a:uLnTx/>
                <a:uFillTx/>
                <a:latin typeface="+mj-lt"/>
                <a:ea typeface="+mj-ea"/>
                <a:cs typeface="+mj-cs"/>
              </a:rPr>
              <a:t>|</a:t>
            </a:r>
            <a:r>
              <a:rPr kumimoji="0" lang="en-US" sz="3600" b="1" i="1" strike="noStrike" kern="1200" cap="none" spc="0" normalizeH="0" noProof="0" dirty="0">
                <a:ln>
                  <a:noFill/>
                </a:ln>
                <a:solidFill>
                  <a:schemeClr val="tx1"/>
                </a:solidFill>
                <a:effectLst/>
                <a:uLnTx/>
                <a:uFillTx/>
                <a:latin typeface="+mj-lt"/>
                <a:ea typeface="+mj-ea"/>
                <a:cs typeface="+mj-cs"/>
              </a:rPr>
              <a:t> </a:t>
            </a:r>
            <a:r>
              <a:rPr kumimoji="0" lang="en-US" sz="3600" b="1" i="1" strike="noStrike" kern="1200" cap="none" spc="0" normalizeH="0" noProof="0" dirty="0">
                <a:ln>
                  <a:noFill/>
                </a:ln>
                <a:solidFill>
                  <a:srgbClr val="7030A0"/>
                </a:solidFill>
                <a:effectLst/>
                <a:uLnTx/>
                <a:uFillTx/>
                <a:latin typeface="+mj-lt"/>
                <a:ea typeface="+mj-ea"/>
                <a:cs typeface="+mj-cs"/>
              </a:rPr>
              <a:t>SFPE 2021 du District 7030</a:t>
            </a:r>
            <a:endParaRPr kumimoji="0" lang="en-US" sz="3600" b="1" i="1" strike="noStrike" kern="1200" cap="none" spc="0" normalizeH="0" baseline="0" noProof="0" dirty="0">
              <a:ln>
                <a:noFill/>
              </a:ln>
              <a:solidFill>
                <a:srgbClr val="7030A0"/>
              </a:solidFill>
              <a:effectLst/>
              <a:uLnTx/>
              <a:uFillTx/>
              <a:latin typeface="+mj-lt"/>
              <a:ea typeface="+mj-ea"/>
              <a:cs typeface="+mj-cs"/>
            </a:endParaRPr>
          </a:p>
        </p:txBody>
      </p:sp>
    </p:spTree>
    <p:extLst>
      <p:ext uri="{BB962C8B-B14F-4D97-AF65-F5344CB8AC3E}">
        <p14:creationId xmlns="" xmlns:p14="http://schemas.microsoft.com/office/powerpoint/2010/main" val="294599176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916864"/>
            <a:ext cx="5715000" cy="4483936"/>
          </a:xfrm>
        </p:spPr>
        <p:txBody>
          <a:bodyPr>
            <a:noAutofit/>
          </a:bodyPr>
          <a:lstStyle/>
          <a:p>
            <a:pPr marL="457200" indent="-457200">
              <a:buFont typeface="Wingdings" panose="05000000000000000000" pitchFamily="2" charset="2"/>
              <a:buChar char="Ø"/>
            </a:pPr>
            <a:r>
              <a:rPr lang="en-US" sz="2800" dirty="0">
                <a:effectLst/>
                <a:latin typeface="Calibri" panose="020F0502020204030204" pitchFamily="34" charset="0"/>
                <a:ea typeface="Calibri" panose="020F0502020204030204" pitchFamily="34" charset="0"/>
                <a:cs typeface="Times New Roman" panose="02020603050405020304" pitchFamily="18" charset="0"/>
              </a:rPr>
              <a:t>The Standard Rotary Club Constitution has been practically unalterable from 1922 and until 2016, all provisions considered mandatory. </a:t>
            </a:r>
          </a:p>
          <a:p>
            <a:pPr marL="457200" indent="-457200">
              <a:buFont typeface="Wingdings" panose="05000000000000000000" pitchFamily="2" charset="2"/>
              <a:buChar char="Ø"/>
            </a:pPr>
            <a:r>
              <a:rPr lang="en-US" sz="2800" dirty="0">
                <a:effectLst/>
                <a:latin typeface="Calibri" panose="020F0502020204030204" pitchFamily="34" charset="0"/>
                <a:ea typeface="Calibri" panose="020F0502020204030204" pitchFamily="34" charset="0"/>
                <a:cs typeface="Times New Roman" panose="02020603050405020304" pitchFamily="18" charset="0"/>
              </a:rPr>
              <a:t>Amendments otherwise could only be made by the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Council on Legislation</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buFont typeface="Wingdings" panose="05000000000000000000" pitchFamily="2" charset="2"/>
              <a:buChar char="Ø"/>
            </a:pPr>
            <a:r>
              <a:rPr lang="en-US" sz="2800" dirty="0">
                <a:effectLst/>
                <a:latin typeface="Calibri" panose="020F0502020204030204" pitchFamily="34" charset="0"/>
                <a:ea typeface="Calibri" panose="020F0502020204030204" pitchFamily="34" charset="0"/>
                <a:cs typeface="Times New Roman" panose="02020603050405020304" pitchFamily="18" charset="0"/>
              </a:rPr>
              <a:t>Limited further exceptions continue for pre 1922 Clubs</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10</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59500" y="1853364"/>
            <a:ext cx="5803894" cy="4483936"/>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2700" dirty="0">
                <a:solidFill>
                  <a:srgbClr val="7030A0"/>
                </a:solidFill>
              </a:rPr>
              <a:t>Les Statuts types du Club Rotary sont pratiquement immuables depuis 1922 jusqu'en 2016, toutes les dispositions étant considérées comme obligatoires. </a:t>
            </a:r>
          </a:p>
          <a:p>
            <a:pPr marL="457200" lvl="0" indent="-457200">
              <a:lnSpc>
                <a:spcPct val="90000"/>
              </a:lnSpc>
              <a:spcBef>
                <a:spcPts val="1000"/>
              </a:spcBef>
              <a:buFont typeface="Wingdings" panose="05000000000000000000" pitchFamily="2" charset="2"/>
              <a:buChar char="Ø"/>
            </a:pPr>
            <a:r>
              <a:rPr lang="fr-FR" sz="2700" dirty="0">
                <a:solidFill>
                  <a:srgbClr val="7030A0"/>
                </a:solidFill>
              </a:rPr>
              <a:t>Les autres modifications ne pouvaient être apportées que par le </a:t>
            </a:r>
            <a:r>
              <a:rPr lang="fr-FR" sz="2700" dirty="0">
                <a:solidFill>
                  <a:srgbClr val="7030A0"/>
                </a:solidFill>
                <a:effectLst>
                  <a:outerShdw blurRad="38100" dist="38100" dir="2700000" algn="tl">
                    <a:srgbClr val="000000">
                      <a:alpha val="43137"/>
                    </a:srgbClr>
                  </a:outerShdw>
                </a:effectLst>
              </a:rPr>
              <a:t>Conseil de </a:t>
            </a:r>
            <a:r>
              <a:rPr lang="fr-FR" sz="2700" dirty="0" smtClean="0">
                <a:solidFill>
                  <a:srgbClr val="7030A0"/>
                </a:solidFill>
                <a:effectLst>
                  <a:outerShdw blurRad="38100" dist="38100" dir="2700000" algn="tl">
                    <a:srgbClr val="000000">
                      <a:alpha val="43137"/>
                    </a:srgbClr>
                  </a:outerShdw>
                </a:effectLst>
              </a:rPr>
              <a:t>Législation</a:t>
            </a:r>
            <a:r>
              <a:rPr lang="fr-FR" sz="2700" dirty="0">
                <a:solidFill>
                  <a:srgbClr val="7030A0"/>
                </a:solidFill>
              </a:rPr>
              <a:t>. </a:t>
            </a:r>
          </a:p>
          <a:p>
            <a:pPr marL="457200" lvl="0" indent="-457200">
              <a:lnSpc>
                <a:spcPct val="90000"/>
              </a:lnSpc>
              <a:spcBef>
                <a:spcPts val="1000"/>
              </a:spcBef>
              <a:buFont typeface="Wingdings" panose="05000000000000000000" pitchFamily="2" charset="2"/>
              <a:buChar char="Ø"/>
            </a:pPr>
            <a:r>
              <a:rPr lang="fr-FR" sz="2700" dirty="0">
                <a:solidFill>
                  <a:srgbClr val="7030A0"/>
                </a:solidFill>
              </a:rPr>
              <a:t>Des exceptions </a:t>
            </a:r>
            <a:r>
              <a:rPr lang="fr-FR" sz="2700" dirty="0" smtClean="0">
                <a:solidFill>
                  <a:srgbClr val="7030A0"/>
                </a:solidFill>
              </a:rPr>
              <a:t>limitées supplémentaires sont </a:t>
            </a:r>
            <a:r>
              <a:rPr lang="fr-FR" sz="2700" dirty="0">
                <a:solidFill>
                  <a:srgbClr val="7030A0"/>
                </a:solidFill>
              </a:rPr>
              <a:t>maintenues pour les clubs antérieurs à 1922</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ROTARY INTERNATIONAL – Standard Club Constitution</a:t>
            </a:r>
          </a:p>
        </p:txBody>
      </p:sp>
      <p:sp>
        <p:nvSpPr>
          <p:cNvPr id="19" name="Title 17"/>
          <p:cNvSpPr txBox="1">
            <a:spLocks/>
          </p:cNvSpPr>
          <p:nvPr/>
        </p:nvSpPr>
        <p:spPr>
          <a:xfrm>
            <a:off x="6260432" y="940468"/>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en-US" sz="4000" b="1" dirty="0">
                <a:solidFill>
                  <a:srgbClr val="7030A0"/>
                </a:solidFill>
                <a:latin typeface="+mj-lt"/>
                <a:ea typeface="+mj-ea"/>
                <a:cs typeface="+mj-cs"/>
              </a:rPr>
              <a:t>ROTARY INTERNATIONAL - </a:t>
            </a:r>
            <a:r>
              <a:rPr lang="en-US" sz="4000" b="1" dirty="0" err="1">
                <a:solidFill>
                  <a:srgbClr val="7030A0"/>
                </a:solidFill>
                <a:latin typeface="+mj-lt"/>
                <a:ea typeface="+mj-ea"/>
                <a:cs typeface="+mj-cs"/>
              </a:rPr>
              <a:t>Statuts</a:t>
            </a:r>
            <a:r>
              <a:rPr lang="en-US" sz="4000" b="1" dirty="0">
                <a:solidFill>
                  <a:srgbClr val="7030A0"/>
                </a:solidFill>
                <a:latin typeface="+mj-lt"/>
                <a:ea typeface="+mj-ea"/>
                <a:cs typeface="+mj-cs"/>
              </a:rPr>
              <a:t> types des </a:t>
            </a:r>
            <a:r>
              <a:rPr lang="en-US" sz="4000" b="1" dirty="0" smtClean="0">
                <a:solidFill>
                  <a:srgbClr val="7030A0"/>
                </a:solidFill>
                <a:latin typeface="+mj-lt"/>
                <a:ea typeface="+mj-ea"/>
                <a:cs typeface="+mj-cs"/>
              </a:rPr>
              <a:t>clubs</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192725426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31649" y="1874754"/>
            <a:ext cx="5715000" cy="4800600"/>
          </a:xfrm>
        </p:spPr>
        <p:txBody>
          <a:bodyPr>
            <a:noAutofit/>
          </a:bodyPr>
          <a:lstStyle/>
          <a:p>
            <a:pPr marL="457200" indent="-457200">
              <a:buFont typeface="Wingdings" panose="05000000000000000000" pitchFamily="2" charset="2"/>
              <a:buChar char="Ø"/>
            </a:pPr>
            <a:r>
              <a:rPr lang="en-US" sz="2800" dirty="0">
                <a:cs typeface="Arial" panose="020B0604020202020204" pitchFamily="34" charset="0"/>
              </a:rPr>
              <a:t>Rotary International’s legislative body</a:t>
            </a:r>
          </a:p>
          <a:p>
            <a:pPr marL="457200" indent="-457200">
              <a:buFont typeface="Wingdings" panose="05000000000000000000" pitchFamily="2" charset="2"/>
              <a:buChar char="Ø"/>
            </a:pPr>
            <a:r>
              <a:rPr lang="en-US" sz="2800" dirty="0">
                <a:cs typeface="Arial" panose="020B0604020202020204" pitchFamily="34" charset="0"/>
              </a:rPr>
              <a:t>Formed in 1933. </a:t>
            </a:r>
          </a:p>
          <a:p>
            <a:pPr marL="457200" indent="-457200">
              <a:buFont typeface="Wingdings" panose="05000000000000000000" pitchFamily="2" charset="2"/>
              <a:buChar char="Ø"/>
            </a:pPr>
            <a:r>
              <a:rPr lang="en-US" sz="2800" dirty="0">
                <a:cs typeface="Arial" panose="020B0604020202020204" pitchFamily="34" charset="0"/>
              </a:rPr>
              <a:t>Meets every 3 years since 1974</a:t>
            </a:r>
          </a:p>
          <a:p>
            <a:pPr marL="457200" indent="-457200">
              <a:buFont typeface="Wingdings" panose="05000000000000000000" pitchFamily="2" charset="2"/>
              <a:buChar char="Ø"/>
            </a:pPr>
            <a:r>
              <a:rPr lang="en-US" sz="2800" dirty="0">
                <a:cs typeface="Arial" panose="020B0604020202020204" pitchFamily="34" charset="0"/>
              </a:rPr>
              <a:t>Spun off as separate from convention in 1977.</a:t>
            </a:r>
          </a:p>
          <a:p>
            <a:pPr marL="457200" indent="-457200">
              <a:buFont typeface="Wingdings" panose="05000000000000000000" pitchFamily="2" charset="2"/>
              <a:buChar char="Ø"/>
            </a:pPr>
            <a:r>
              <a:rPr lang="en-US" sz="2800" dirty="0">
                <a:cs typeface="Arial" panose="020B0604020202020204" pitchFamily="34" charset="0"/>
              </a:rPr>
              <a:t>Made up of District Representatives appointed by Governor.</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11</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1874754"/>
            <a:ext cx="5715000" cy="4207042"/>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2800" dirty="0">
                <a:solidFill>
                  <a:srgbClr val="7030A0"/>
                </a:solidFill>
              </a:rPr>
              <a:t>L'organe législatif du Rotary International</a:t>
            </a:r>
          </a:p>
          <a:p>
            <a:pPr marL="457200" lvl="0" indent="-457200">
              <a:lnSpc>
                <a:spcPct val="90000"/>
              </a:lnSpc>
              <a:spcBef>
                <a:spcPts val="1000"/>
              </a:spcBef>
              <a:buFont typeface="Wingdings" panose="05000000000000000000" pitchFamily="2" charset="2"/>
              <a:buChar char="Ø"/>
            </a:pPr>
            <a:r>
              <a:rPr lang="fr-FR" sz="2800" dirty="0">
                <a:solidFill>
                  <a:srgbClr val="7030A0"/>
                </a:solidFill>
              </a:rPr>
              <a:t>Formé en 1933. </a:t>
            </a:r>
          </a:p>
          <a:p>
            <a:pPr marL="457200" lvl="0" indent="-457200">
              <a:lnSpc>
                <a:spcPct val="90000"/>
              </a:lnSpc>
              <a:spcBef>
                <a:spcPts val="1000"/>
              </a:spcBef>
              <a:buFont typeface="Wingdings" panose="05000000000000000000" pitchFamily="2" charset="2"/>
              <a:buChar char="Ø"/>
            </a:pPr>
            <a:r>
              <a:rPr lang="fr-FR" sz="2800" dirty="0">
                <a:solidFill>
                  <a:srgbClr val="7030A0"/>
                </a:solidFill>
              </a:rPr>
              <a:t>Se réunit tous les 3 ans depuis 1974</a:t>
            </a:r>
          </a:p>
          <a:p>
            <a:pPr marL="457200" lvl="0" indent="-457200">
              <a:lnSpc>
                <a:spcPct val="90000"/>
              </a:lnSpc>
              <a:spcBef>
                <a:spcPts val="1000"/>
              </a:spcBef>
              <a:buFont typeface="Wingdings" panose="05000000000000000000" pitchFamily="2" charset="2"/>
              <a:buChar char="Ø"/>
            </a:pPr>
            <a:r>
              <a:rPr lang="fr-FR" sz="2800" dirty="0">
                <a:solidFill>
                  <a:srgbClr val="7030A0"/>
                </a:solidFill>
              </a:rPr>
              <a:t>Séparé de la Convention en 1977.</a:t>
            </a:r>
          </a:p>
          <a:p>
            <a:pPr marL="457200" lvl="0" indent="-457200">
              <a:lnSpc>
                <a:spcPct val="90000"/>
              </a:lnSpc>
              <a:spcBef>
                <a:spcPts val="1000"/>
              </a:spcBef>
              <a:buFont typeface="Wingdings" panose="05000000000000000000" pitchFamily="2" charset="2"/>
              <a:buChar char="Ø"/>
            </a:pPr>
            <a:r>
              <a:rPr lang="fr-FR" sz="2800" dirty="0">
                <a:solidFill>
                  <a:srgbClr val="7030A0"/>
                </a:solidFill>
              </a:rPr>
              <a:t>Composé de Représentants de District nommés par le Gouverneur.</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COUNCIL ON LEGISLATION</a:t>
            </a:r>
          </a:p>
        </p:txBody>
      </p:sp>
      <p:sp>
        <p:nvSpPr>
          <p:cNvPr id="19" name="Title 17"/>
          <p:cNvSpPr txBox="1">
            <a:spLocks/>
          </p:cNvSpPr>
          <p:nvPr/>
        </p:nvSpPr>
        <p:spPr>
          <a:xfrm>
            <a:off x="6245352" y="1006475"/>
            <a:ext cx="5486400" cy="914400"/>
          </a:xfrm>
          <a:prstGeom prst="rect">
            <a:avLst/>
          </a:prstGeom>
        </p:spPr>
        <p:txBody>
          <a:bodyPr vert="horz" lIns="91440" tIns="45720" rIns="91440" bIns="45720" rtlCol="0" anchor="ctr" anchorCtr="0">
            <a:normAutofit fontScale="92500"/>
          </a:bodyPr>
          <a:lstStyle/>
          <a:p>
            <a:pPr lvl="0">
              <a:lnSpc>
                <a:spcPct val="90000"/>
              </a:lnSpc>
              <a:spcBef>
                <a:spcPct val="0"/>
              </a:spcBef>
              <a:defRPr/>
            </a:pPr>
            <a:r>
              <a:rPr lang="en-US" sz="4000" b="1" dirty="0">
                <a:solidFill>
                  <a:srgbClr val="7030A0"/>
                </a:solidFill>
                <a:latin typeface="+mj-lt"/>
                <a:ea typeface="+mj-ea"/>
                <a:cs typeface="+mj-cs"/>
              </a:rPr>
              <a:t>LE CONSEIL DE LÉGISLATION</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90627597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marL="457200" indent="-457200">
              <a:buFont typeface="Wingdings" panose="05000000000000000000" pitchFamily="2" charset="2"/>
              <a:buChar char="Ø"/>
            </a:pPr>
            <a:r>
              <a:rPr lang="en-US" sz="3200" dirty="0">
                <a:effectLst/>
                <a:ea typeface="Calibri" panose="020F0502020204030204" pitchFamily="34" charset="0"/>
              </a:rPr>
              <a:t>2019 Council on Legislation of Rotary International Report of Action 14-18 April 2019</a:t>
            </a:r>
          </a:p>
          <a:p>
            <a:pPr marL="457200" indent="-457200">
              <a:buFont typeface="Wingdings" panose="05000000000000000000" pitchFamily="2" charset="2"/>
              <a:buChar char="Ø"/>
            </a:pPr>
            <a:r>
              <a:rPr lang="en-US" sz="3200" dirty="0">
                <a:ea typeface="Calibri" panose="020F0502020204030204" pitchFamily="34" charset="0"/>
              </a:rPr>
              <a:t>Its report leads to revisions set out in the Manual of Procedure published for that year. </a:t>
            </a:r>
          </a:p>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12</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10300" y="2083302"/>
            <a:ext cx="5753096" cy="3501189"/>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000" dirty="0">
                <a:solidFill>
                  <a:srgbClr val="7030A0"/>
                </a:solidFill>
              </a:rPr>
              <a:t>Conseil de </a:t>
            </a:r>
            <a:r>
              <a:rPr lang="fr-FR" sz="3000" dirty="0" smtClean="0">
                <a:solidFill>
                  <a:srgbClr val="7030A0"/>
                </a:solidFill>
              </a:rPr>
              <a:t>Législation de </a:t>
            </a:r>
            <a:r>
              <a:rPr lang="fr-FR" sz="3000" dirty="0">
                <a:solidFill>
                  <a:srgbClr val="7030A0"/>
                </a:solidFill>
              </a:rPr>
              <a:t>2019 du Rotary International Rapport d'action 14-18 avril 2019</a:t>
            </a:r>
          </a:p>
          <a:p>
            <a:pPr marL="457200" lvl="0" indent="-457200">
              <a:lnSpc>
                <a:spcPct val="90000"/>
              </a:lnSpc>
              <a:spcBef>
                <a:spcPts val="1000"/>
              </a:spcBef>
              <a:buFont typeface="Wingdings" panose="05000000000000000000" pitchFamily="2" charset="2"/>
              <a:buChar char="Ø"/>
            </a:pPr>
            <a:r>
              <a:rPr lang="fr-FR" sz="3000" dirty="0">
                <a:solidFill>
                  <a:srgbClr val="7030A0"/>
                </a:solidFill>
              </a:rPr>
              <a:t>Son rapport donne lieu à des révisions qui figurent dans le Manuel de Procédure publié pour l'année en question. </a:t>
            </a: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COUNCIL ON LEGISLATION</a:t>
            </a:r>
          </a:p>
        </p:txBody>
      </p:sp>
      <p:sp>
        <p:nvSpPr>
          <p:cNvPr id="19" name="Title 17"/>
          <p:cNvSpPr txBox="1">
            <a:spLocks/>
          </p:cNvSpPr>
          <p:nvPr/>
        </p:nvSpPr>
        <p:spPr>
          <a:xfrm>
            <a:off x="6210300" y="992606"/>
            <a:ext cx="5486400" cy="914400"/>
          </a:xfrm>
          <a:prstGeom prst="rect">
            <a:avLst/>
          </a:prstGeom>
        </p:spPr>
        <p:txBody>
          <a:bodyPr vert="horz" lIns="91440" tIns="45720" rIns="91440" bIns="45720" rtlCol="0" anchor="ctr" anchorCtr="0">
            <a:normAutofit fontScale="92500"/>
          </a:bodyPr>
          <a:lstStyle/>
          <a:p>
            <a:pPr lvl="0">
              <a:lnSpc>
                <a:spcPct val="90000"/>
              </a:lnSpc>
              <a:spcBef>
                <a:spcPct val="0"/>
              </a:spcBef>
              <a:defRPr/>
            </a:pPr>
            <a:r>
              <a:rPr lang="en-US" sz="4000" b="1" dirty="0">
                <a:solidFill>
                  <a:srgbClr val="7030A0"/>
                </a:solidFill>
                <a:latin typeface="+mj-lt"/>
                <a:ea typeface="+mj-ea"/>
                <a:cs typeface="+mj-cs"/>
              </a:rPr>
              <a:t>LE CONSEIL DE LÉGISLATION</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172238074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marL="457200" indent="-457200">
              <a:buFont typeface="Wingdings" panose="05000000000000000000" pitchFamily="2" charset="2"/>
              <a:buChar char="Ø"/>
            </a:pPr>
            <a:r>
              <a:rPr lang="en-US" sz="3200" dirty="0">
                <a:effectLst/>
                <a:ea typeface="Calibri" panose="020F0502020204030204" pitchFamily="34" charset="0"/>
              </a:rPr>
              <a:t>More freedom to determine meeting schedule and membership</a:t>
            </a:r>
          </a:p>
          <a:p>
            <a:pPr marL="457200" indent="-457200">
              <a:buFont typeface="Wingdings" panose="05000000000000000000" pitchFamily="2" charset="2"/>
              <a:buChar char="Ø"/>
            </a:pPr>
            <a:r>
              <a:rPr lang="en-US" sz="3200" dirty="0">
                <a:ea typeface="Calibri" panose="020F0502020204030204" pitchFamily="34" charset="0"/>
              </a:rPr>
              <a:t>Flexibility in choosing club membership rules and requirements.</a:t>
            </a:r>
            <a:endParaRPr lang="en-US" sz="3200" dirty="0">
              <a:effectLst/>
              <a:ea typeface="Calibri" panose="020F0502020204030204" pitchFamily="34" charset="0"/>
            </a:endParaRP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13</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582778"/>
            <a:ext cx="5715000" cy="3818021"/>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Plus de liberté pour déterminer le calendrier des réunions et les membres</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Flexibilité dans le choix des règles et des conditions d'adhésion au club.</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1101598"/>
            <a:ext cx="5486400" cy="914400"/>
          </a:xfrm>
        </p:spPr>
        <p:txBody>
          <a:bodyPr anchor="ctr" anchorCtr="0">
            <a:normAutofit fontScale="90000"/>
          </a:bodyPr>
          <a:lstStyle/>
          <a:p>
            <a:r>
              <a:rPr lang="en-US" sz="4000" dirty="0"/>
              <a:t/>
            </a:r>
            <a:br>
              <a:rPr lang="en-US" sz="4000" dirty="0"/>
            </a:br>
            <a:r>
              <a:rPr lang="en-US" sz="4000" b="1" dirty="0"/>
              <a:t>Principal Revisions to Standard Club Constitution 2016/2019</a:t>
            </a:r>
          </a:p>
        </p:txBody>
      </p:sp>
      <p:sp>
        <p:nvSpPr>
          <p:cNvPr id="19" name="Title 17"/>
          <p:cNvSpPr txBox="1">
            <a:spLocks/>
          </p:cNvSpPr>
          <p:nvPr/>
        </p:nvSpPr>
        <p:spPr>
          <a:xfrm>
            <a:off x="6245352" y="1292913"/>
            <a:ext cx="5486400" cy="914400"/>
          </a:xfrm>
          <a:prstGeom prst="rect">
            <a:avLst/>
          </a:prstGeom>
        </p:spPr>
        <p:txBody>
          <a:bodyPr vert="horz" lIns="91440" tIns="45720" rIns="91440" bIns="45720" rtlCol="0" anchor="ctr" anchorCtr="0">
            <a:noAutofit/>
          </a:bodyPr>
          <a:lstStyle/>
          <a:p>
            <a:pPr lvl="0">
              <a:lnSpc>
                <a:spcPct val="90000"/>
              </a:lnSpc>
              <a:spcBef>
                <a:spcPct val="0"/>
              </a:spcBef>
              <a:defRPr/>
            </a:pPr>
            <a:r>
              <a:rPr lang="fr-FR" sz="3600" b="1" dirty="0">
                <a:solidFill>
                  <a:srgbClr val="7030A0"/>
                </a:solidFill>
                <a:latin typeface="+mj-lt"/>
                <a:ea typeface="+mj-ea"/>
                <a:cs typeface="+mj-cs"/>
              </a:rPr>
              <a:t>Les principales révisions des Statuts types du club 2016/2019</a:t>
            </a:r>
            <a:endParaRPr kumimoji="0" lang="en-US" sz="36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3048"/>
            <a:ext cx="12192000" cy="920496"/>
          </a:xfrm>
          <a:prstGeom prst="rect">
            <a:avLst/>
          </a:prstGeom>
        </p:spPr>
      </p:pic>
    </p:spTree>
    <p:extLst>
      <p:ext uri="{BB962C8B-B14F-4D97-AF65-F5344CB8AC3E}">
        <p14:creationId xmlns="" xmlns:p14="http://schemas.microsoft.com/office/powerpoint/2010/main" val="35972889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r>
              <a:rPr lang="en-US" sz="2000" dirty="0">
                <a:effectLst/>
                <a:ea typeface="Calibri" panose="020F0502020204030204" pitchFamily="34" charset="0"/>
              </a:rPr>
              <a:t>Section 1 — Regular Meetings. </a:t>
            </a:r>
          </a:p>
          <a:p>
            <a:r>
              <a:rPr lang="en-US" sz="2000" i="1" dirty="0">
                <a:effectLst/>
                <a:ea typeface="Calibri" panose="020F0502020204030204" pitchFamily="34" charset="0"/>
              </a:rPr>
              <a:t>(a) Day and Time. This club shall hold a regular weekly meeting on the day and time set in the bylaws. </a:t>
            </a:r>
          </a:p>
          <a:p>
            <a:r>
              <a:rPr lang="en-US" sz="2000" i="1" dirty="0">
                <a:effectLst/>
                <a:ea typeface="Calibri" panose="020F0502020204030204" pitchFamily="34" charset="0"/>
              </a:rPr>
              <a:t>(b) Method of Meeting. Attendance may be in person, by telephone, online, or through an online interactive activity. An interactive meeting shall be considered to be held on the day that the interactive activity is posted. </a:t>
            </a:r>
          </a:p>
          <a:p>
            <a:r>
              <a:rPr lang="en-US" sz="2000" i="1" dirty="0">
                <a:solidFill>
                  <a:srgbClr val="000000"/>
                </a:solidFill>
                <a:effectLst/>
                <a:ea typeface="Calibri" panose="020F0502020204030204" pitchFamily="34" charset="0"/>
                <a:cs typeface="Times New Roman" panose="02020603050405020304" pitchFamily="18" charset="0"/>
              </a:rPr>
              <a:t>(c) Change of Meeting. For good cause, the board may change a regular meeting to any day between the preceding and following regular meetings, to a different time of the regular day, or to a different place</a:t>
            </a:r>
            <a:r>
              <a:rPr lang="en-US" sz="2000" dirty="0">
                <a:solidFill>
                  <a:srgbClr val="000000"/>
                </a:solidFill>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14</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84901" y="2105026"/>
            <a:ext cx="5829300" cy="3902074"/>
          </a:xfrm>
          <a:prstGeom prst="rect">
            <a:avLst/>
          </a:prstGeom>
          <a:noFill/>
        </p:spPr>
        <p:txBody>
          <a:bodyPr vert="horz" lIns="91440" tIns="45720" rIns="91440" bIns="45720" rtlCol="0">
            <a:noAutofit/>
          </a:bodyPr>
          <a:lstStyle/>
          <a:p>
            <a:pPr lvl="0">
              <a:lnSpc>
                <a:spcPct val="90000"/>
              </a:lnSpc>
              <a:spcBef>
                <a:spcPts val="1000"/>
              </a:spcBef>
            </a:pPr>
            <a:r>
              <a:rPr lang="fr-FR" sz="2000" b="1" dirty="0">
                <a:solidFill>
                  <a:srgbClr val="7030A0"/>
                </a:solidFill>
              </a:rPr>
              <a:t>§ 1 - Réunions statutaires. </a:t>
            </a:r>
          </a:p>
          <a:p>
            <a:pPr marL="457200" lvl="0" indent="-457200">
              <a:lnSpc>
                <a:spcPct val="90000"/>
              </a:lnSpc>
              <a:spcBef>
                <a:spcPts val="1000"/>
              </a:spcBef>
              <a:buFont typeface="+mj-lt"/>
              <a:buAutoNum type="alphaLcParenR"/>
            </a:pPr>
            <a:r>
              <a:rPr lang="fr-FR" sz="1900" i="1" dirty="0">
                <a:solidFill>
                  <a:srgbClr val="7030A0"/>
                </a:solidFill>
              </a:rPr>
              <a:t>Jour et heure. Ce club se réunit une fois par semaine, au jour et à l'heure fixés par le règlement intérieur. </a:t>
            </a:r>
          </a:p>
          <a:p>
            <a:pPr marL="457200" lvl="0" indent="-457200">
              <a:lnSpc>
                <a:spcPct val="90000"/>
              </a:lnSpc>
              <a:spcBef>
                <a:spcPts val="1000"/>
              </a:spcBef>
              <a:buFont typeface="+mj-lt"/>
              <a:buAutoNum type="alphaLcParenR"/>
            </a:pPr>
            <a:r>
              <a:rPr lang="fr-FR" sz="1900" i="1" dirty="0">
                <a:solidFill>
                  <a:srgbClr val="7030A0"/>
                </a:solidFill>
              </a:rPr>
              <a:t>Mode de réunion. Les membres peuvent assister aux réunions en personne, par téléphone, en ligne ou via une activité interactive en ligne. Le jour d’une réunion interactive pris en compte doit être le jour où l’activité interactive est affichée</a:t>
            </a:r>
          </a:p>
          <a:p>
            <a:pPr marL="457200" lvl="0" indent="-457200">
              <a:lnSpc>
                <a:spcPct val="90000"/>
              </a:lnSpc>
              <a:spcBef>
                <a:spcPts val="1000"/>
              </a:spcBef>
              <a:buFont typeface="+mj-lt"/>
              <a:buAutoNum type="alphaLcParenR"/>
            </a:pPr>
            <a:r>
              <a:rPr lang="fr-FR" sz="1900" i="1" dirty="0">
                <a:solidFill>
                  <a:srgbClr val="7030A0"/>
                </a:solidFill>
              </a:rPr>
              <a:t>Changement de réunion. Sur raison valable, le comité peut avancer ou reporter la date d’une réunion entre la date de la réunion précédente et celle de la réunion suivante, ou modifier l’heure ou le lieu de réunion</a:t>
            </a: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599" y="786230"/>
            <a:ext cx="5486400" cy="914400"/>
          </a:xfrm>
        </p:spPr>
        <p:txBody>
          <a:bodyPr anchor="ctr" anchorCtr="0">
            <a:normAutofit fontScale="90000"/>
          </a:bodyPr>
          <a:lstStyle/>
          <a:p>
            <a:r>
              <a:rPr lang="en-US" sz="4000" dirty="0"/>
              <a:t/>
            </a:r>
            <a:br>
              <a:rPr lang="en-US" sz="4000" dirty="0"/>
            </a:br>
            <a:r>
              <a:rPr lang="en-US" sz="4000" b="1" dirty="0"/>
              <a:t>Standard Constitution Art 7: Regular Meetings</a:t>
            </a:r>
          </a:p>
        </p:txBody>
      </p:sp>
      <p:sp>
        <p:nvSpPr>
          <p:cNvPr id="19" name="Title 17"/>
          <p:cNvSpPr txBox="1">
            <a:spLocks/>
          </p:cNvSpPr>
          <p:nvPr/>
        </p:nvSpPr>
        <p:spPr>
          <a:xfrm>
            <a:off x="6096000" y="958850"/>
            <a:ext cx="5486400" cy="1054101"/>
          </a:xfrm>
          <a:prstGeom prst="rect">
            <a:avLst/>
          </a:prstGeom>
        </p:spPr>
        <p:txBody>
          <a:bodyPr vert="horz" lIns="91440" tIns="45720" rIns="91440" bIns="45720" rtlCol="0" anchor="ctr" anchorCtr="0">
            <a:normAutofit fontScale="92500" lnSpcReduction="10000"/>
          </a:bodyPr>
          <a:lstStyle/>
          <a:p>
            <a:pPr lvl="0">
              <a:lnSpc>
                <a:spcPct val="90000"/>
              </a:lnSpc>
              <a:spcBef>
                <a:spcPct val="0"/>
              </a:spcBef>
              <a:defRPr/>
            </a:pPr>
            <a:r>
              <a:rPr lang="fr-FR" sz="4000" b="1" dirty="0">
                <a:solidFill>
                  <a:srgbClr val="7030A0"/>
                </a:solidFill>
                <a:ea typeface="+mj-ea"/>
                <a:cs typeface="+mj-cs"/>
              </a:rPr>
              <a:t>Les Statuts types Art 7: Réunions statutaires</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76495200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algn="just"/>
            <a:r>
              <a:rPr lang="en-US" sz="2800" i="1" dirty="0">
                <a:effectLst/>
                <a:ea typeface="Calibri" panose="020F0502020204030204" pitchFamily="34" charset="0"/>
              </a:rPr>
              <a:t>Section 1 — Regular Meetings. </a:t>
            </a:r>
          </a:p>
          <a:p>
            <a:pPr algn="just"/>
            <a:r>
              <a:rPr lang="en-US" sz="2800" i="1" dirty="0">
                <a:effectLst/>
                <a:ea typeface="Calibri" panose="020F0502020204030204" pitchFamily="34" charset="0"/>
              </a:rPr>
              <a:t>(d) </a:t>
            </a:r>
            <a:r>
              <a:rPr lang="en-US" sz="2800" i="1" dirty="0">
                <a:ea typeface="Calibri" panose="020F0502020204030204" pitchFamily="34" charset="0"/>
              </a:rPr>
              <a:t>When meetings may be cancelled.</a:t>
            </a:r>
          </a:p>
          <a:p>
            <a:pPr algn="just"/>
            <a:r>
              <a:rPr lang="en-US" sz="2800" i="1" dirty="0">
                <a:ea typeface="Calibri" panose="020F0502020204030204" pitchFamily="34" charset="0"/>
              </a:rPr>
              <a:t>(e) Satellite Clubs (when applicable)</a:t>
            </a:r>
          </a:p>
          <a:p>
            <a:pPr algn="just"/>
            <a:r>
              <a:rPr lang="en-US" sz="2800" b="1" i="1" dirty="0">
                <a:solidFill>
                  <a:srgbClr val="000000"/>
                </a:solidFill>
                <a:effectLst/>
                <a:ea typeface="Calibri" panose="020F0502020204030204" pitchFamily="34" charset="0"/>
                <a:cs typeface="Times New Roman" panose="02020603050405020304" pitchFamily="18" charset="0"/>
              </a:rPr>
              <a:t>(f) Exceptions. The bylaws may include provisions that are not in accordance with this section. </a:t>
            </a:r>
            <a:r>
              <a:rPr lang="en-US" sz="2800" b="1" i="1" u="sng" dirty="0">
                <a:solidFill>
                  <a:srgbClr val="000000"/>
                </a:solidFill>
                <a:effectLst/>
                <a:ea typeface="Calibri" panose="020F0502020204030204" pitchFamily="34" charset="0"/>
                <a:cs typeface="Times New Roman" panose="02020603050405020304" pitchFamily="18" charset="0"/>
              </a:rPr>
              <a:t>A club, however, must meet at least twice per month</a:t>
            </a:r>
            <a:r>
              <a:rPr lang="en-US" sz="2000" b="1" i="1" u="sng" dirty="0">
                <a:solidFill>
                  <a:srgbClr val="000000"/>
                </a:solidFill>
                <a:effectLst/>
                <a:ea typeface="Calibri" panose="020F0502020204030204" pitchFamily="34" charset="0"/>
                <a:cs typeface="Times New Roman" panose="02020603050405020304" pitchFamily="18" charset="0"/>
              </a:rPr>
              <a:t>.</a:t>
            </a:r>
            <a:endParaRPr lang="en-US" sz="2000" i="1"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15</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037346"/>
            <a:ext cx="5715000" cy="4363453"/>
          </a:xfrm>
          <a:prstGeom prst="rect">
            <a:avLst/>
          </a:prstGeom>
          <a:noFill/>
        </p:spPr>
        <p:txBody>
          <a:bodyPr vert="horz" lIns="91440" tIns="45720" rIns="91440" bIns="45720" rtlCol="0">
            <a:noAutofit/>
          </a:bodyPr>
          <a:lstStyle/>
          <a:p>
            <a:pPr lvl="0">
              <a:lnSpc>
                <a:spcPct val="90000"/>
              </a:lnSpc>
              <a:spcBef>
                <a:spcPts val="1000"/>
              </a:spcBef>
            </a:pPr>
            <a:r>
              <a:rPr lang="fr-FR" sz="2800" i="1" dirty="0">
                <a:solidFill>
                  <a:srgbClr val="7030A0"/>
                </a:solidFill>
              </a:rPr>
              <a:t>§ 1 - Réunions statutaires. </a:t>
            </a:r>
          </a:p>
          <a:p>
            <a:pPr lvl="0">
              <a:lnSpc>
                <a:spcPct val="90000"/>
              </a:lnSpc>
              <a:spcBef>
                <a:spcPts val="1000"/>
              </a:spcBef>
            </a:pPr>
            <a:r>
              <a:rPr lang="fr-FR" sz="2800" i="1" dirty="0">
                <a:solidFill>
                  <a:srgbClr val="7030A0"/>
                </a:solidFill>
              </a:rPr>
              <a:t>(d) Quand les réunions peuvent être annulées.</a:t>
            </a:r>
          </a:p>
          <a:p>
            <a:pPr lvl="0">
              <a:lnSpc>
                <a:spcPct val="90000"/>
              </a:lnSpc>
              <a:spcBef>
                <a:spcPts val="1000"/>
              </a:spcBef>
            </a:pPr>
            <a:r>
              <a:rPr lang="fr-FR" sz="2800" i="1" dirty="0">
                <a:solidFill>
                  <a:srgbClr val="7030A0"/>
                </a:solidFill>
              </a:rPr>
              <a:t>(e) Clubs satellites (le cas échéant)</a:t>
            </a:r>
          </a:p>
          <a:p>
            <a:pPr lvl="0">
              <a:lnSpc>
                <a:spcPct val="90000"/>
              </a:lnSpc>
              <a:spcBef>
                <a:spcPts val="1000"/>
              </a:spcBef>
            </a:pPr>
            <a:r>
              <a:rPr lang="fr-FR" sz="2800" i="1" dirty="0">
                <a:solidFill>
                  <a:srgbClr val="7030A0"/>
                </a:solidFill>
              </a:rPr>
              <a:t>(</a:t>
            </a:r>
            <a:r>
              <a:rPr lang="fr-FR" sz="2800" b="1" i="1" dirty="0">
                <a:solidFill>
                  <a:srgbClr val="7030A0"/>
                </a:solidFill>
              </a:rPr>
              <a:t>f) Exceptions. Le règlement intérieur peut prévoir des règles ou des conditions qui ne sont pas conformes à cet article. Un club doit toutefois se réunir au moins deux fois par mois.</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Standard Constitution Art 7: Regular Meetings</a:t>
            </a:r>
          </a:p>
        </p:txBody>
      </p:sp>
      <p:sp>
        <p:nvSpPr>
          <p:cNvPr id="19" name="Title 17"/>
          <p:cNvSpPr txBox="1">
            <a:spLocks/>
          </p:cNvSpPr>
          <p:nvPr/>
        </p:nvSpPr>
        <p:spPr>
          <a:xfrm>
            <a:off x="6172200" y="97263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 Art 7 : Réunions Statutaires</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03768986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800" dirty="0">
              <a:effectLst/>
              <a:latin typeface="Arial" panose="020B0604020202020204" pitchFamily="34" charset="0"/>
              <a:ea typeface="Calibri" panose="020F0502020204030204" pitchFamily="34" charset="0"/>
            </a:endParaRPr>
          </a:p>
          <a:p>
            <a:pPr algn="just"/>
            <a:r>
              <a:rPr lang="en-US" sz="2800" i="1" dirty="0">
                <a:effectLst/>
                <a:ea typeface="Calibri" panose="020F0502020204030204" pitchFamily="34" charset="0"/>
              </a:rPr>
              <a:t>Section 1 — Regular Meetings. </a:t>
            </a:r>
          </a:p>
          <a:p>
            <a:pPr algn="just"/>
            <a:r>
              <a:rPr lang="en-US" sz="2800" i="1" dirty="0">
                <a:effectLst/>
                <a:ea typeface="Calibri" panose="020F0502020204030204" pitchFamily="34" charset="0"/>
              </a:rPr>
              <a:t>(d) </a:t>
            </a:r>
            <a:r>
              <a:rPr lang="en-US" sz="2800" i="1" dirty="0">
                <a:ea typeface="Calibri" panose="020F0502020204030204" pitchFamily="34" charset="0"/>
              </a:rPr>
              <a:t>When meetings may be cancelled.</a:t>
            </a:r>
          </a:p>
          <a:p>
            <a:pPr algn="just"/>
            <a:r>
              <a:rPr lang="en-US" sz="2800" i="1" dirty="0">
                <a:ea typeface="Calibri" panose="020F0502020204030204" pitchFamily="34" charset="0"/>
              </a:rPr>
              <a:t>(e) Satellite Clubs (when applicable)</a:t>
            </a:r>
          </a:p>
          <a:p>
            <a:pPr algn="just"/>
            <a:r>
              <a:rPr lang="en-US" sz="2800" b="1" i="1" dirty="0">
                <a:solidFill>
                  <a:srgbClr val="000000"/>
                </a:solidFill>
                <a:effectLst/>
                <a:ea typeface="Calibri" panose="020F0502020204030204" pitchFamily="34" charset="0"/>
                <a:cs typeface="Times New Roman" panose="02020603050405020304" pitchFamily="18" charset="0"/>
              </a:rPr>
              <a:t>(f) Exceptions. The bylaws may include provisions that are not in accordance with this section. </a:t>
            </a:r>
            <a:r>
              <a:rPr lang="en-US" sz="2800" b="1" i="1" u="sng" dirty="0">
                <a:solidFill>
                  <a:srgbClr val="000000"/>
                </a:solidFill>
                <a:effectLst/>
                <a:ea typeface="Calibri" panose="020F0502020204030204" pitchFamily="34" charset="0"/>
                <a:cs typeface="Times New Roman" panose="02020603050405020304" pitchFamily="18" charset="0"/>
              </a:rPr>
              <a:t>A club, however, must meet at least twice per month.</a:t>
            </a:r>
            <a:endParaRPr lang="en-US" sz="2800" i="1"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16</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096000" y="2069306"/>
            <a:ext cx="5867400" cy="4114800"/>
          </a:xfrm>
          <a:prstGeom prst="rect">
            <a:avLst/>
          </a:prstGeom>
          <a:noFill/>
        </p:spPr>
        <p:txBody>
          <a:bodyPr vert="horz" lIns="91440" tIns="45720" rIns="91440" bIns="45720" rtlCol="0">
            <a:noAutofit/>
          </a:bodyPr>
          <a:lstStyle/>
          <a:p>
            <a:pPr lvl="0">
              <a:lnSpc>
                <a:spcPct val="90000"/>
              </a:lnSpc>
              <a:spcBef>
                <a:spcPts val="1000"/>
              </a:spcBef>
            </a:pPr>
            <a:r>
              <a:rPr lang="fr-FR" sz="2800" i="1" dirty="0">
                <a:solidFill>
                  <a:srgbClr val="7030A0"/>
                </a:solidFill>
              </a:rPr>
              <a:t>§  1 - Réunions statutaires. </a:t>
            </a:r>
          </a:p>
          <a:p>
            <a:pPr lvl="0">
              <a:lnSpc>
                <a:spcPct val="90000"/>
              </a:lnSpc>
              <a:spcBef>
                <a:spcPts val="1000"/>
              </a:spcBef>
            </a:pPr>
            <a:r>
              <a:rPr lang="fr-FR" sz="2800" i="1" dirty="0">
                <a:solidFill>
                  <a:srgbClr val="7030A0"/>
                </a:solidFill>
              </a:rPr>
              <a:t>(d) Quand les réunions peuvent être annulées.</a:t>
            </a:r>
          </a:p>
          <a:p>
            <a:pPr lvl="0">
              <a:lnSpc>
                <a:spcPct val="90000"/>
              </a:lnSpc>
              <a:spcBef>
                <a:spcPts val="1000"/>
              </a:spcBef>
            </a:pPr>
            <a:r>
              <a:rPr lang="fr-FR" sz="2800" i="1" dirty="0">
                <a:solidFill>
                  <a:srgbClr val="7030A0"/>
                </a:solidFill>
              </a:rPr>
              <a:t>(e) Clubs satellites (le cas échéant)</a:t>
            </a:r>
          </a:p>
          <a:p>
            <a:pPr lvl="0">
              <a:lnSpc>
                <a:spcPct val="90000"/>
              </a:lnSpc>
              <a:spcBef>
                <a:spcPts val="1000"/>
              </a:spcBef>
            </a:pPr>
            <a:r>
              <a:rPr lang="fr-FR" sz="2800" b="1" i="1" dirty="0">
                <a:solidFill>
                  <a:srgbClr val="7030A0"/>
                </a:solidFill>
              </a:rPr>
              <a:t>(f) Exceptions. Le règlement intérieur peut inclure des dispositions qui ne sont pas conformes à cet article. Un club doit toutefois se réunir au moins deux fois par mois.</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latin typeface="+mn-lt"/>
              </a:rPr>
              <a:t>Standard Constitution Art 7: Regular Meetings</a:t>
            </a:r>
          </a:p>
        </p:txBody>
      </p:sp>
      <p:sp>
        <p:nvSpPr>
          <p:cNvPr id="19" name="Title 17"/>
          <p:cNvSpPr txBox="1">
            <a:spLocks/>
          </p:cNvSpPr>
          <p:nvPr/>
        </p:nvSpPr>
        <p:spPr>
          <a:xfrm>
            <a:off x="6248400" y="982662"/>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 Art 7 : Réunions Statutaires</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76900646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indent="-457200">
              <a:buFont typeface="Arial" panose="020B0604020202020204" pitchFamily="34" charset="0"/>
              <a:buChar char="•"/>
            </a:pPr>
            <a:endParaRPr lang="en-US" sz="24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Ø"/>
            </a:pPr>
            <a:r>
              <a:rPr lang="en-US" sz="2800" dirty="0">
                <a:effectLst/>
                <a:ea typeface="Calibri" panose="020F0502020204030204" pitchFamily="34" charset="0"/>
                <a:cs typeface="Times New Roman" panose="02020603050405020304" pitchFamily="18" charset="0"/>
              </a:rPr>
              <a:t>Council removed six membership criteria from the RI Constitution and replacing them with a simple requirement that a member be a person of good character who has a good reputation in their business or community and</a:t>
            </a:r>
            <a:r>
              <a:rPr lang="en-US" sz="2800" b="1" u="sng" dirty="0">
                <a:effectLst/>
                <a:ea typeface="Calibri" panose="020F0502020204030204" pitchFamily="34" charset="0"/>
                <a:cs typeface="Times New Roman" panose="02020603050405020304" pitchFamily="18" charset="0"/>
              </a:rPr>
              <a:t> is willing to serve the community.</a:t>
            </a:r>
          </a:p>
          <a:p>
            <a:pPr marL="457200" indent="-457200">
              <a:buFont typeface="Arial" panose="020B0604020202020204" pitchFamily="34" charset="0"/>
              <a:buChar char="•"/>
            </a:pPr>
            <a:endParaRPr lang="en-US" sz="2400" dirty="0">
              <a:effectLst/>
              <a:latin typeface="Arial" panose="020B0604020202020204" pitchFamily="34" charset="0"/>
              <a:ea typeface="Calibri" panose="020F050202020403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17</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101516"/>
            <a:ext cx="5715000" cy="4299284"/>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2800" dirty="0">
                <a:solidFill>
                  <a:srgbClr val="7030A0"/>
                </a:solidFill>
              </a:rPr>
              <a:t>Le Conseil a supprimé six critères d'adhésion des Statuts du R.I. et les a remplacés par une simple condition : être une personne de bonne moralité, jouissant d'une bonne réputation dans </a:t>
            </a:r>
            <a:r>
              <a:rPr lang="fr-FR" sz="2800" dirty="0" smtClean="0">
                <a:solidFill>
                  <a:srgbClr val="7030A0"/>
                </a:solidFill>
              </a:rPr>
              <a:t>sa </a:t>
            </a:r>
            <a:r>
              <a:rPr lang="fr-FR" sz="2800" dirty="0">
                <a:solidFill>
                  <a:srgbClr val="7030A0"/>
                </a:solidFill>
              </a:rPr>
              <a:t>profession ou sa communauté </a:t>
            </a:r>
            <a:r>
              <a:rPr lang="fr-FR" sz="2800" b="1" dirty="0">
                <a:solidFill>
                  <a:srgbClr val="7030A0"/>
                </a:solidFill>
              </a:rPr>
              <a:t>et désireuse de servir la collectivité.</a:t>
            </a:r>
            <a:endParaRPr lang="en-US" sz="2400" b="1"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latin typeface="+mn-lt"/>
              </a:rPr>
              <a:t>Standard Constitution </a:t>
            </a:r>
            <a:br>
              <a:rPr lang="en-US" sz="4000" b="1" dirty="0">
                <a:latin typeface="+mn-lt"/>
              </a:rPr>
            </a:br>
            <a:r>
              <a:rPr lang="en-US" sz="4000" b="1" dirty="0">
                <a:latin typeface="+mn-lt"/>
              </a:rPr>
              <a:t>Membership</a:t>
            </a:r>
          </a:p>
        </p:txBody>
      </p:sp>
      <p:sp>
        <p:nvSpPr>
          <p:cNvPr id="19" name="Title 17"/>
          <p:cNvSpPr txBox="1">
            <a:spLocks/>
          </p:cNvSpPr>
          <p:nvPr/>
        </p:nvSpPr>
        <p:spPr>
          <a:xfrm>
            <a:off x="6324600" y="1004720"/>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en-US" sz="4000" b="1" dirty="0" err="1">
                <a:solidFill>
                  <a:srgbClr val="7030A0"/>
                </a:solidFill>
                <a:ea typeface="+mj-ea"/>
                <a:cs typeface="+mj-cs"/>
              </a:rPr>
              <a:t>Statuts</a:t>
            </a:r>
            <a:r>
              <a:rPr lang="en-US" sz="4000" b="1" dirty="0">
                <a:solidFill>
                  <a:srgbClr val="7030A0"/>
                </a:solidFill>
                <a:ea typeface="+mj-ea"/>
                <a:cs typeface="+mj-cs"/>
              </a:rPr>
              <a:t> Types </a:t>
            </a:r>
          </a:p>
          <a:p>
            <a:pPr lvl="0">
              <a:lnSpc>
                <a:spcPct val="90000"/>
              </a:lnSpc>
              <a:spcBef>
                <a:spcPct val="0"/>
              </a:spcBef>
              <a:defRPr/>
            </a:pPr>
            <a:r>
              <a:rPr lang="en-US" sz="4000" b="1" dirty="0" err="1">
                <a:solidFill>
                  <a:srgbClr val="7030A0"/>
                </a:solidFill>
                <a:ea typeface="+mj-ea"/>
                <a:cs typeface="+mj-cs"/>
              </a:rPr>
              <a:t>Effectif</a:t>
            </a:r>
            <a:endParaRPr lang="en-US" sz="4000" b="1" dirty="0">
              <a:solidFill>
                <a:srgbClr val="7030A0"/>
              </a:solidFill>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173541705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989220"/>
            <a:ext cx="5715000" cy="4411580"/>
          </a:xfrm>
        </p:spPr>
        <p:txBody>
          <a:bodyPr>
            <a:noAutofit/>
          </a:bodyPr>
          <a:lstStyle/>
          <a:p>
            <a:pPr marL="457200" indent="-457200">
              <a:buFont typeface="Arial" panose="020B0604020202020204" pitchFamily="34" charset="0"/>
              <a:buChar char="•"/>
            </a:pPr>
            <a:endParaRPr lang="en-US" sz="24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Ø"/>
            </a:pPr>
            <a:r>
              <a:rPr lang="en-US" sz="3200" dirty="0">
                <a:effectLst/>
                <a:ea typeface="Calibri" panose="020F0502020204030204" pitchFamily="34" charset="0"/>
                <a:cs typeface="Times New Roman" panose="02020603050405020304" pitchFamily="18" charset="0"/>
              </a:rPr>
              <a:t>Rotaract Clubs are now members of Rotary International</a:t>
            </a:r>
          </a:p>
          <a:p>
            <a:pPr marL="457200" indent="-457200" algn="just">
              <a:buFont typeface="Wingdings" panose="05000000000000000000" pitchFamily="2" charset="2"/>
              <a:buChar char="Ø"/>
            </a:pPr>
            <a:r>
              <a:rPr lang="en-US" sz="3200" b="1" u="sng" dirty="0" err="1">
                <a:effectLst/>
                <a:ea typeface="Calibri" panose="020F0502020204030204" pitchFamily="34" charset="0"/>
                <a:cs typeface="Times New Roman" panose="02020603050405020304" pitchFamily="18" charset="0"/>
              </a:rPr>
              <a:t>Rotaractors</a:t>
            </a:r>
            <a:r>
              <a:rPr lang="en-US" sz="3200" b="1" u="sng" dirty="0">
                <a:effectLst/>
                <a:ea typeface="Calibri" panose="020F0502020204030204" pitchFamily="34" charset="0"/>
                <a:cs typeface="Times New Roman" panose="02020603050405020304" pitchFamily="18" charset="0"/>
              </a:rPr>
              <a:t> may become Rotarians and remain members of </a:t>
            </a:r>
            <a:r>
              <a:rPr lang="en-US" sz="3200" b="1" u="sng" dirty="0" err="1">
                <a:effectLst/>
                <a:ea typeface="Calibri" panose="020F0502020204030204" pitchFamily="34" charset="0"/>
                <a:cs typeface="Times New Roman" panose="02020603050405020304" pitchFamily="18" charset="0"/>
              </a:rPr>
              <a:t>Rotactact</a:t>
            </a:r>
            <a:r>
              <a:rPr lang="en-US" sz="3200" b="1" u="sng" dirty="0">
                <a:effectLst/>
                <a:ea typeface="Calibri" panose="020F0502020204030204" pitchFamily="34" charset="0"/>
                <a:cs typeface="Times New Roman" panose="02020603050405020304" pitchFamily="18" charset="0"/>
              </a:rPr>
              <a:t>.</a:t>
            </a:r>
          </a:p>
          <a:p>
            <a:pPr marL="457200" indent="-457200">
              <a:buFont typeface="Arial" panose="020B0604020202020204" pitchFamily="34" charset="0"/>
              <a:buChar char="•"/>
            </a:pPr>
            <a:endParaRPr lang="en-US" sz="2400" dirty="0">
              <a:effectLst/>
              <a:latin typeface="Arial" panose="020B0604020202020204" pitchFamily="34" charset="0"/>
              <a:ea typeface="Calibri" panose="020F050202020403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18</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358189"/>
            <a:ext cx="5715000" cy="4042610"/>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Les clubs Rotaract sont désormais membres du Rotary International.</a:t>
            </a:r>
          </a:p>
          <a:p>
            <a:pPr marL="457200" lvl="0" indent="-457200">
              <a:lnSpc>
                <a:spcPct val="90000"/>
              </a:lnSpc>
              <a:spcBef>
                <a:spcPts val="1000"/>
              </a:spcBef>
              <a:buFont typeface="Wingdings" panose="05000000000000000000" pitchFamily="2" charset="2"/>
              <a:buChar char="Ø"/>
            </a:pPr>
            <a:r>
              <a:rPr lang="fr-FR" sz="3200" b="1" u="sng" dirty="0">
                <a:solidFill>
                  <a:srgbClr val="7030A0"/>
                </a:solidFill>
              </a:rPr>
              <a:t>Les </a:t>
            </a:r>
            <a:r>
              <a:rPr lang="fr-FR" sz="3200" b="1" u="sng" dirty="0" err="1">
                <a:solidFill>
                  <a:srgbClr val="7030A0"/>
                </a:solidFill>
              </a:rPr>
              <a:t>Rotaractiens</a:t>
            </a:r>
            <a:r>
              <a:rPr lang="fr-FR" sz="3200" b="1" u="sng" dirty="0">
                <a:solidFill>
                  <a:srgbClr val="7030A0"/>
                </a:solidFill>
              </a:rPr>
              <a:t> peuvent devenir Rotariens et rester membres du </a:t>
            </a:r>
            <a:r>
              <a:rPr lang="fr-FR" sz="3200" b="1" u="sng" dirty="0" err="1">
                <a:solidFill>
                  <a:srgbClr val="7030A0"/>
                </a:solidFill>
              </a:rPr>
              <a:t>Rotactact</a:t>
            </a:r>
            <a:r>
              <a:rPr lang="fr-FR" sz="3200" dirty="0">
                <a:solidFill>
                  <a:srgbClr val="7030A0"/>
                </a:solidFill>
              </a:rPr>
              <a:t>.</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822325"/>
            <a:ext cx="5486400" cy="914400"/>
          </a:xfrm>
        </p:spPr>
        <p:txBody>
          <a:bodyPr anchor="ctr" anchorCtr="0">
            <a:normAutofit fontScale="90000"/>
          </a:bodyPr>
          <a:lstStyle/>
          <a:p>
            <a:r>
              <a:rPr lang="en-US" sz="4000" dirty="0"/>
              <a:t/>
            </a:r>
            <a:br>
              <a:rPr lang="en-US" sz="4000" dirty="0"/>
            </a:br>
            <a:r>
              <a:rPr lang="en-US" sz="4000" b="1" dirty="0">
                <a:latin typeface="+mn-lt"/>
              </a:rPr>
              <a:t>Standard Constitution </a:t>
            </a:r>
            <a:br>
              <a:rPr lang="en-US" sz="4000" b="1" dirty="0">
                <a:latin typeface="+mn-lt"/>
              </a:rPr>
            </a:br>
            <a:r>
              <a:rPr lang="en-US" sz="4000" b="1" dirty="0">
                <a:latin typeface="+mn-lt"/>
              </a:rPr>
              <a:t>Rotaract</a:t>
            </a:r>
          </a:p>
        </p:txBody>
      </p:sp>
      <p:sp>
        <p:nvSpPr>
          <p:cNvPr id="19" name="Title 17"/>
          <p:cNvSpPr txBox="1">
            <a:spLocks/>
          </p:cNvSpPr>
          <p:nvPr/>
        </p:nvSpPr>
        <p:spPr>
          <a:xfrm>
            <a:off x="6245352" y="98274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en-US" sz="4000" b="1" dirty="0" err="1">
                <a:solidFill>
                  <a:srgbClr val="7030A0"/>
                </a:solidFill>
                <a:ea typeface="+mj-ea"/>
                <a:cs typeface="+mj-cs"/>
              </a:rPr>
              <a:t>Statuts</a:t>
            </a:r>
            <a:r>
              <a:rPr lang="en-US" sz="4000" b="1" dirty="0">
                <a:solidFill>
                  <a:srgbClr val="7030A0"/>
                </a:solidFill>
                <a:ea typeface="+mj-ea"/>
                <a:cs typeface="+mj-cs"/>
              </a:rPr>
              <a:t> Types </a:t>
            </a:r>
          </a:p>
          <a:p>
            <a:pPr lvl="0">
              <a:lnSpc>
                <a:spcPct val="90000"/>
              </a:lnSpc>
              <a:spcBef>
                <a:spcPct val="0"/>
              </a:spcBef>
              <a:defRPr/>
            </a:pPr>
            <a:r>
              <a:rPr lang="en-US" sz="4000" b="1" dirty="0">
                <a:solidFill>
                  <a:srgbClr val="7030A0"/>
                </a:solidFill>
                <a:ea typeface="+mj-ea"/>
                <a:cs typeface="+mj-cs"/>
              </a:rPr>
              <a:t>Rotaract</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69818103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352425" marR="0" algn="just">
              <a:lnSpc>
                <a:spcPct val="107000"/>
              </a:lnSpc>
              <a:spcBef>
                <a:spcPts val="0"/>
              </a:spcBef>
              <a:spcAft>
                <a:spcPts val="0"/>
              </a:spcAft>
            </a:pPr>
            <a:r>
              <a:rPr lang="en-US" sz="2000" b="1" dirty="0">
                <a:solidFill>
                  <a:srgbClr val="000000"/>
                </a:solidFill>
                <a:effectLst/>
                <a:ea typeface="Calibri" panose="020F0502020204030204" pitchFamily="34" charset="0"/>
                <a:cs typeface="Times New Roman" panose="02020603050405020304" pitchFamily="18" charset="0"/>
              </a:rPr>
              <a:t>Section 1 </a:t>
            </a:r>
            <a:r>
              <a:rPr lang="en-US" sz="2000" i="1" dirty="0">
                <a:solidFill>
                  <a:srgbClr val="000000"/>
                </a:solidFill>
                <a:effectLst/>
                <a:ea typeface="Calibri" panose="020F0502020204030204" pitchFamily="34" charset="0"/>
                <a:cs typeface="Times New Roman" panose="02020603050405020304" pitchFamily="18" charset="0"/>
              </a:rPr>
              <a:t>— General Qualifications. </a:t>
            </a:r>
            <a:r>
              <a:rPr lang="en-US" sz="2000" dirty="0">
                <a:solidFill>
                  <a:srgbClr val="000000"/>
                </a:solidFill>
                <a:effectLst/>
                <a:ea typeface="Calibri" panose="020F0502020204030204" pitchFamily="34" charset="0"/>
                <a:cs typeface="Times New Roman" panose="02020603050405020304" pitchFamily="18" charset="0"/>
              </a:rPr>
              <a:t>This club shall be composed of adult persons who demonstrate good character, integrity, and leadership; possess good reputation within their business, profession, and/or community; and are willing to serve in their community and/or around the world.</a:t>
            </a:r>
          </a:p>
          <a:p>
            <a:pPr marL="352425" marR="0" algn="just">
              <a:lnSpc>
                <a:spcPct val="107000"/>
              </a:lnSpc>
              <a:spcBef>
                <a:spcPts val="0"/>
              </a:spcBef>
              <a:spcAft>
                <a:spcPts val="0"/>
              </a:spcAft>
            </a:pPr>
            <a:endParaRPr lang="en-US" sz="2000" dirty="0">
              <a:ea typeface="Calibri" panose="020F0502020204030204" pitchFamily="34" charset="0"/>
              <a:cs typeface="Times New Roman" panose="02020603050405020304" pitchFamily="18" charset="0"/>
            </a:endParaRPr>
          </a:p>
          <a:p>
            <a:pPr marL="352425" marR="0" algn="just">
              <a:lnSpc>
                <a:spcPct val="107000"/>
              </a:lnSpc>
              <a:spcBef>
                <a:spcPts val="0"/>
              </a:spcBef>
              <a:spcAft>
                <a:spcPts val="0"/>
              </a:spcAft>
            </a:pPr>
            <a:r>
              <a:rPr lang="en-US" sz="2000" b="1" dirty="0">
                <a:solidFill>
                  <a:srgbClr val="000000"/>
                </a:solidFill>
                <a:effectLst/>
                <a:ea typeface="Calibri" panose="020F0502020204030204" pitchFamily="34" charset="0"/>
                <a:cs typeface="Times New Roman" panose="02020603050405020304" pitchFamily="18" charset="0"/>
              </a:rPr>
              <a:t>Section 2 </a:t>
            </a:r>
            <a:r>
              <a:rPr lang="en-US" sz="2000" b="1" i="1" dirty="0">
                <a:solidFill>
                  <a:srgbClr val="000000"/>
                </a:solidFill>
                <a:effectLst/>
                <a:ea typeface="Calibri" panose="020F0502020204030204" pitchFamily="34" charset="0"/>
                <a:cs typeface="Times New Roman" panose="02020603050405020304" pitchFamily="18" charset="0"/>
              </a:rPr>
              <a:t>— Types. </a:t>
            </a:r>
            <a:r>
              <a:rPr lang="en-US" sz="2000" b="1" dirty="0">
                <a:solidFill>
                  <a:srgbClr val="000000"/>
                </a:solidFill>
                <a:effectLst/>
                <a:ea typeface="Calibri" panose="020F0502020204030204" pitchFamily="34" charset="0"/>
                <a:cs typeface="Times New Roman" panose="02020603050405020304" pitchFamily="18" charset="0"/>
              </a:rPr>
              <a:t>This club shall have two types of membership, active and honorary. Clubs may create other types in accordance with section 7 of this article. These members are reported to RI as either active or honorary.</a:t>
            </a:r>
            <a:endParaRPr lang="en-US" sz="2000" dirty="0">
              <a:effectLst/>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US" sz="2400" dirty="0">
              <a:effectLst/>
              <a:latin typeface="Arial" panose="020B0604020202020204" pitchFamily="34" charset="0"/>
              <a:ea typeface="Calibri" panose="020F050202020403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19</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34099" y="2028992"/>
            <a:ext cx="5945599" cy="3757863"/>
          </a:xfrm>
          <a:prstGeom prst="rect">
            <a:avLst/>
          </a:prstGeom>
          <a:noFill/>
        </p:spPr>
        <p:txBody>
          <a:bodyPr vert="horz" lIns="91440" tIns="45720" rIns="91440" bIns="45720" rtlCol="0">
            <a:noAutofit/>
          </a:bodyPr>
          <a:lstStyle/>
          <a:p>
            <a:pPr lvl="0">
              <a:lnSpc>
                <a:spcPct val="90000"/>
              </a:lnSpc>
              <a:spcBef>
                <a:spcPts val="1000"/>
              </a:spcBef>
            </a:pPr>
            <a:r>
              <a:rPr lang="fr-FR" sz="2200" dirty="0">
                <a:solidFill>
                  <a:srgbClr val="7030A0"/>
                </a:solidFill>
              </a:rPr>
              <a:t>§ 1 </a:t>
            </a:r>
            <a:r>
              <a:rPr lang="fr-FR" sz="2200" i="1" dirty="0">
                <a:solidFill>
                  <a:srgbClr val="7030A0"/>
                </a:solidFill>
              </a:rPr>
              <a:t>- Qualifications</a:t>
            </a:r>
            <a:r>
              <a:rPr lang="fr-FR" sz="2200" dirty="0">
                <a:solidFill>
                  <a:srgbClr val="7030A0"/>
                </a:solidFill>
              </a:rPr>
              <a:t>. Les membres doivent être des adultes jouissant d’une honorabilité indiscutable et d’une excellente réputation, faisant preuve d’intégrité et de leadership, et souhaitant s’impliquer au sein de la collectivité et à l’étranger</a:t>
            </a:r>
          </a:p>
          <a:p>
            <a:pPr lvl="0">
              <a:lnSpc>
                <a:spcPct val="90000"/>
              </a:lnSpc>
              <a:spcBef>
                <a:spcPts val="1000"/>
              </a:spcBef>
            </a:pPr>
            <a:endParaRPr lang="fr-FR" sz="2200" dirty="0">
              <a:solidFill>
                <a:srgbClr val="7030A0"/>
              </a:solidFill>
            </a:endParaRPr>
          </a:p>
          <a:p>
            <a:pPr lvl="0">
              <a:lnSpc>
                <a:spcPct val="90000"/>
              </a:lnSpc>
              <a:spcBef>
                <a:spcPts val="1000"/>
              </a:spcBef>
            </a:pPr>
            <a:r>
              <a:rPr lang="fr-FR" sz="2200" dirty="0">
                <a:solidFill>
                  <a:srgbClr val="7030A0"/>
                </a:solidFill>
              </a:rPr>
              <a:t>§ 2 – </a:t>
            </a:r>
            <a:r>
              <a:rPr lang="fr-FR" sz="2200" i="1" dirty="0">
                <a:solidFill>
                  <a:srgbClr val="7030A0"/>
                </a:solidFill>
              </a:rPr>
              <a:t>Catégories de membres</a:t>
            </a:r>
            <a:r>
              <a:rPr lang="fr-FR" sz="2200" dirty="0">
                <a:solidFill>
                  <a:srgbClr val="7030A0"/>
                </a:solidFill>
              </a:rPr>
              <a:t>. Le club peut avoir deux catégories de membres : actifs et d'honneur. Les clubs peuvent créer d'autres catégories de membres conformément au paragraphe 7 de cet article, dont les membres seront signalés au R.I. comme actifs ou d’honneur.</a:t>
            </a: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Membership – Article 8</a:t>
            </a:r>
          </a:p>
        </p:txBody>
      </p:sp>
      <p:sp>
        <p:nvSpPr>
          <p:cNvPr id="19" name="Title 17"/>
          <p:cNvSpPr txBox="1">
            <a:spLocks/>
          </p:cNvSpPr>
          <p:nvPr/>
        </p:nvSpPr>
        <p:spPr>
          <a:xfrm>
            <a:off x="6362700" y="1114592"/>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a:t>
            </a:r>
          </a:p>
          <a:p>
            <a:pPr lvl="0">
              <a:lnSpc>
                <a:spcPct val="90000"/>
              </a:lnSpc>
              <a:spcBef>
                <a:spcPct val="0"/>
              </a:spcBef>
              <a:defRPr/>
            </a:pPr>
            <a:r>
              <a:rPr lang="fr-FR" sz="4000" b="1" dirty="0">
                <a:solidFill>
                  <a:srgbClr val="7030A0"/>
                </a:solidFill>
                <a:ea typeface="+mj-ea"/>
                <a:cs typeface="+mj-cs"/>
              </a:rPr>
              <a:t>Composition- Article 8</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50762211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endParaRPr lang="en-US" sz="3200" dirty="0"/>
          </a:p>
          <a:p>
            <a:pPr marL="457200" indent="-457200">
              <a:buFont typeface="Wingdings" panose="05000000000000000000" pitchFamily="2" charset="2"/>
              <a:buChar char="Ø"/>
            </a:pPr>
            <a:r>
              <a:rPr lang="en-US" sz="3200" dirty="0"/>
              <a:t>Changes in 2016 and 2019 provide opportunities to improve Club’s relationship with members and provides for greater flexibilities.</a:t>
            </a:r>
          </a:p>
          <a:p>
            <a:endParaRPr lang="en-US" sz="2800" dirty="0"/>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133600"/>
            <a:ext cx="5715000" cy="2794000"/>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Les modifications apportées en 2016 et 2019 offrent la possibilité d'améliorer la relation du </a:t>
            </a:r>
            <a:r>
              <a:rPr lang="fr-FR" sz="3200" dirty="0" smtClean="0">
                <a:solidFill>
                  <a:srgbClr val="7030A0"/>
                </a:solidFill>
              </a:rPr>
              <a:t>Club </a:t>
            </a:r>
            <a:r>
              <a:rPr lang="fr-FR" sz="3200" dirty="0">
                <a:solidFill>
                  <a:srgbClr val="7030A0"/>
                </a:solidFill>
              </a:rPr>
              <a:t>avec les membres et offrent une plus grande souplesse.</a:t>
            </a:r>
          </a:p>
          <a:p>
            <a:pPr lvl="0">
              <a:lnSpc>
                <a:spcPct val="90000"/>
              </a:lnSpc>
              <a:spcBef>
                <a:spcPts val="1000"/>
              </a:spcBef>
            </a:pPr>
            <a:endParaRPr lang="en-US" sz="32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438151" y="986422"/>
            <a:ext cx="5486400" cy="914400"/>
          </a:xfrm>
        </p:spPr>
        <p:txBody>
          <a:bodyPr anchor="ctr" anchorCtr="0">
            <a:normAutofit fontScale="90000"/>
          </a:bodyPr>
          <a:lstStyle/>
          <a:p>
            <a:r>
              <a:rPr lang="en-US" sz="4000" dirty="0"/>
              <a:t/>
            </a:r>
            <a:br>
              <a:rPr lang="en-US" sz="4000" dirty="0"/>
            </a:br>
            <a:r>
              <a:rPr lang="en-US" sz="4000" b="1" dirty="0"/>
              <a:t>WHY?</a:t>
            </a:r>
          </a:p>
        </p:txBody>
      </p:sp>
      <p:sp>
        <p:nvSpPr>
          <p:cNvPr id="19" name="Title 17"/>
          <p:cNvSpPr txBox="1">
            <a:spLocks/>
          </p:cNvSpPr>
          <p:nvPr/>
        </p:nvSpPr>
        <p:spPr>
          <a:xfrm>
            <a:off x="6438900" y="1114759"/>
            <a:ext cx="5486400" cy="914400"/>
          </a:xfrm>
          <a:prstGeom prst="rect">
            <a:avLst/>
          </a:prstGeom>
        </p:spPr>
        <p:txBody>
          <a:bodyPr vert="horz" lIns="91440" tIns="45720" rIns="91440" bIns="45720" rtlCol="0" anchor="ctr" anchorCtr="0">
            <a:normAutofit/>
          </a:bodyPr>
          <a:lstStyle/>
          <a:p>
            <a:pPr>
              <a:lnSpc>
                <a:spcPct val="90000"/>
              </a:lnSpc>
              <a:spcBef>
                <a:spcPct val="0"/>
              </a:spcBef>
              <a:defRPr/>
            </a:pPr>
            <a:r>
              <a:rPr lang="fr-FR" sz="4000" b="1" dirty="0">
                <a:solidFill>
                  <a:srgbClr val="7030A0"/>
                </a:solidFill>
              </a:rPr>
              <a:t>POURQUOI?</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15567975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US" sz="2400" b="1" dirty="0">
                <a:solidFill>
                  <a:srgbClr val="000000"/>
                </a:solidFill>
                <a:effectLst/>
                <a:ea typeface="Calibri" panose="020F0502020204030204" pitchFamily="34" charset="0"/>
                <a:cs typeface="Times New Roman" panose="02020603050405020304" pitchFamily="18" charset="0"/>
              </a:rPr>
              <a:t>Section 3 </a:t>
            </a:r>
            <a:r>
              <a:rPr lang="en-US" sz="2400" i="1" dirty="0">
                <a:solidFill>
                  <a:srgbClr val="000000"/>
                </a:solidFill>
                <a:effectLst/>
                <a:ea typeface="Calibri" panose="020F0502020204030204" pitchFamily="34" charset="0"/>
                <a:cs typeface="Times New Roman" panose="02020603050405020304" pitchFamily="18" charset="0"/>
              </a:rPr>
              <a:t>— Active Members. </a:t>
            </a:r>
            <a:r>
              <a:rPr lang="en-US" sz="2400" dirty="0">
                <a:solidFill>
                  <a:srgbClr val="000000"/>
                </a:solidFill>
                <a:effectLst/>
                <a:ea typeface="Calibri" panose="020F0502020204030204" pitchFamily="34" charset="0"/>
                <a:cs typeface="Times New Roman" panose="02020603050405020304" pitchFamily="18" charset="0"/>
              </a:rPr>
              <a:t>A person who possesses the qualifications in article 5, section 2 of the RI constitution may be elected as an active club member.</a:t>
            </a:r>
            <a:endParaRPr lang="en-US" sz="2400" dirty="0">
              <a:effectLst/>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US" sz="2400" b="1" dirty="0">
                <a:solidFill>
                  <a:srgbClr val="000000"/>
                </a:solidFill>
                <a:effectLst/>
                <a:ea typeface="Calibri" panose="020F0502020204030204" pitchFamily="34"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US" sz="2400" b="1" dirty="0">
                <a:solidFill>
                  <a:srgbClr val="000000"/>
                </a:solidFill>
                <a:effectLst/>
                <a:ea typeface="Calibri" panose="020F0502020204030204" pitchFamily="34" charset="0"/>
                <a:cs typeface="Times New Roman" panose="02020603050405020304" pitchFamily="18" charset="0"/>
              </a:rPr>
              <a:t>Section 4 </a:t>
            </a:r>
            <a:r>
              <a:rPr lang="en-US" sz="2400" b="1" i="1" dirty="0">
                <a:solidFill>
                  <a:srgbClr val="000000"/>
                </a:solidFill>
                <a:effectLst/>
                <a:ea typeface="Calibri" panose="020F0502020204030204" pitchFamily="34" charset="0"/>
                <a:cs typeface="Times New Roman" panose="02020603050405020304" pitchFamily="18" charset="0"/>
              </a:rPr>
              <a:t>— Satellite Club Members. </a:t>
            </a:r>
            <a:r>
              <a:rPr lang="en-US" sz="2400" b="1" dirty="0">
                <a:solidFill>
                  <a:srgbClr val="000000"/>
                </a:solidFill>
                <a:effectLst/>
                <a:ea typeface="Calibri" panose="020F0502020204030204" pitchFamily="34" charset="0"/>
                <a:cs typeface="Times New Roman" panose="02020603050405020304" pitchFamily="18" charset="0"/>
              </a:rPr>
              <a:t>Members of a satellite club of this club shall also be members of this club until the satellite club is admitted to RI membership as a Rotary club</a:t>
            </a:r>
            <a:r>
              <a:rPr lang="en-US" sz="2000" b="1" dirty="0">
                <a:solidFill>
                  <a:srgbClr val="000000"/>
                </a:solidFill>
                <a:effectLst/>
                <a:ea typeface="Calibri" panose="020F0502020204030204" pitchFamily="34" charset="0"/>
                <a:cs typeface="Times New Roman" panose="02020603050405020304" pitchFamily="18" charset="0"/>
              </a:rPr>
              <a:t>.</a:t>
            </a:r>
            <a:endParaRPr lang="en-US" sz="20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20</a:t>
            </a:fld>
            <a:endParaRPr lang="en-US" dirty="0"/>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8401" y="2051384"/>
            <a:ext cx="5715000" cy="4120816"/>
          </a:xfrm>
          <a:prstGeom prst="rect">
            <a:avLst/>
          </a:prstGeom>
          <a:noFill/>
        </p:spPr>
        <p:txBody>
          <a:bodyPr vert="horz" lIns="91440" tIns="45720" rIns="91440" bIns="45720" rtlCol="0">
            <a:noAutofit/>
          </a:bodyPr>
          <a:lstStyle/>
          <a:p>
            <a:pPr lvl="0">
              <a:lnSpc>
                <a:spcPct val="90000"/>
              </a:lnSpc>
              <a:spcBef>
                <a:spcPts val="1000"/>
              </a:spcBef>
            </a:pPr>
            <a:r>
              <a:rPr lang="fr-FR" sz="2800" dirty="0">
                <a:solidFill>
                  <a:srgbClr val="7030A0"/>
                </a:solidFill>
              </a:rPr>
              <a:t>§  3 - </a:t>
            </a:r>
            <a:r>
              <a:rPr lang="fr-FR" sz="2800" i="1" dirty="0">
                <a:solidFill>
                  <a:srgbClr val="7030A0"/>
                </a:solidFill>
              </a:rPr>
              <a:t>Membres actifs</a:t>
            </a:r>
            <a:r>
              <a:rPr lang="fr-FR" sz="2800" dirty="0">
                <a:solidFill>
                  <a:srgbClr val="7030A0"/>
                </a:solidFill>
              </a:rPr>
              <a:t>. Toute personne répondant aux qualifications du § 2 de l’article 5 des statuts du R.I. peut être élue membre actif d’un club</a:t>
            </a:r>
          </a:p>
          <a:p>
            <a:pPr lvl="0">
              <a:lnSpc>
                <a:spcPct val="90000"/>
              </a:lnSpc>
              <a:spcBef>
                <a:spcPts val="1000"/>
              </a:spcBef>
            </a:pPr>
            <a:endParaRPr lang="fr-FR" sz="2800" dirty="0">
              <a:solidFill>
                <a:srgbClr val="7030A0"/>
              </a:solidFill>
            </a:endParaRPr>
          </a:p>
          <a:p>
            <a:pPr lvl="0">
              <a:lnSpc>
                <a:spcPct val="90000"/>
              </a:lnSpc>
              <a:spcBef>
                <a:spcPts val="1000"/>
              </a:spcBef>
            </a:pPr>
            <a:r>
              <a:rPr lang="fr-FR" sz="2800" dirty="0">
                <a:solidFill>
                  <a:srgbClr val="7030A0"/>
                </a:solidFill>
              </a:rPr>
              <a:t>§  4 - </a:t>
            </a:r>
            <a:r>
              <a:rPr lang="fr-FR" sz="2800" i="1" dirty="0">
                <a:solidFill>
                  <a:srgbClr val="7030A0"/>
                </a:solidFill>
              </a:rPr>
              <a:t>Membres d’un club satellite</a:t>
            </a:r>
            <a:r>
              <a:rPr lang="fr-FR" sz="2800" dirty="0">
                <a:solidFill>
                  <a:srgbClr val="7030A0"/>
                </a:solidFill>
              </a:rPr>
              <a:t>. Les membres d’un club satellite sont également membres du club principal jusqu’à ce que le club satellite soit admis en tant que Rotary club</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Membership – Article 8</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itle 17">
            <a:extLst>
              <a:ext uri="{FF2B5EF4-FFF2-40B4-BE49-F238E27FC236}">
                <a16:creationId xmlns="" xmlns:a16="http://schemas.microsoft.com/office/drawing/2014/main" id="{D771EB25-2100-4837-AA0E-509C11736ACC}"/>
              </a:ext>
            </a:extLst>
          </p:cNvPr>
          <p:cNvSpPr txBox="1">
            <a:spLocks/>
          </p:cNvSpPr>
          <p:nvPr/>
        </p:nvSpPr>
        <p:spPr>
          <a:xfrm>
            <a:off x="6359652" y="100647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a:t>
            </a:r>
          </a:p>
          <a:p>
            <a:pPr lvl="0">
              <a:lnSpc>
                <a:spcPct val="90000"/>
              </a:lnSpc>
              <a:spcBef>
                <a:spcPct val="0"/>
              </a:spcBef>
              <a:defRPr/>
            </a:pPr>
            <a:r>
              <a:rPr lang="fr-FR" sz="4000" b="1" dirty="0">
                <a:solidFill>
                  <a:srgbClr val="7030A0"/>
                </a:solidFill>
                <a:ea typeface="+mj-ea"/>
                <a:cs typeface="+mj-cs"/>
              </a:rPr>
              <a:t>Composition- Article 8</a:t>
            </a:r>
          </a:p>
        </p:txBody>
      </p:sp>
    </p:spTree>
    <p:extLst>
      <p:ext uri="{BB962C8B-B14F-4D97-AF65-F5344CB8AC3E}">
        <p14:creationId xmlns="" xmlns:p14="http://schemas.microsoft.com/office/powerpoint/2010/main" val="376378811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322326" y="1784350"/>
            <a:ext cx="5715000" cy="4800600"/>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R="0" algn="just">
              <a:lnSpc>
                <a:spcPct val="107000"/>
              </a:lnSpc>
              <a:spcBef>
                <a:spcPts val="0"/>
              </a:spcBef>
              <a:spcAft>
                <a:spcPts val="0"/>
              </a:spcAft>
            </a:pPr>
            <a:r>
              <a:rPr lang="en-US" sz="2400" dirty="0">
                <a:solidFill>
                  <a:srgbClr val="000000"/>
                </a:solidFill>
                <a:effectLst/>
                <a:ea typeface="Calibri" panose="020F0502020204030204" pitchFamily="34" charset="0"/>
                <a:cs typeface="Times New Roman" panose="02020603050405020304" pitchFamily="18" charset="0"/>
              </a:rPr>
              <a:t>Section 5 </a:t>
            </a:r>
            <a:r>
              <a:rPr lang="en-US" sz="2400" i="1" dirty="0">
                <a:solidFill>
                  <a:srgbClr val="000000"/>
                </a:solidFill>
                <a:effectLst/>
                <a:ea typeface="Calibri" panose="020F0502020204030204" pitchFamily="34" charset="0"/>
                <a:cs typeface="Times New Roman" panose="02020603050405020304" pitchFamily="18" charset="0"/>
              </a:rPr>
              <a:t>— Prohibited Dual Memberships. </a:t>
            </a:r>
            <a:r>
              <a:rPr lang="en-US" sz="2400" dirty="0">
                <a:solidFill>
                  <a:srgbClr val="000000"/>
                </a:solidFill>
                <a:effectLst/>
                <a:ea typeface="Calibri" panose="020F0502020204030204" pitchFamily="34" charset="0"/>
                <a:cs typeface="Times New Roman" panose="02020603050405020304" pitchFamily="18" charset="0"/>
              </a:rPr>
              <a:t>No member shall simultaneously </a:t>
            </a:r>
            <a:endParaRPr lang="en-US" sz="24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pPr>
            <a:r>
              <a:rPr lang="en-US" sz="2400" dirty="0">
                <a:solidFill>
                  <a:srgbClr val="000000"/>
                </a:solidFill>
                <a:effectLst/>
                <a:ea typeface="Calibri" panose="020F0502020204030204" pitchFamily="34" charset="0"/>
                <a:cs typeface="Times New Roman" panose="02020603050405020304" pitchFamily="18" charset="0"/>
              </a:rPr>
              <a:t>(a) belong to this and another club other than a satellite of this club, or </a:t>
            </a:r>
            <a:endParaRPr lang="en-US" sz="24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pPr>
            <a:r>
              <a:rPr lang="en-US" sz="2400" dirty="0">
                <a:solidFill>
                  <a:srgbClr val="000000"/>
                </a:solidFill>
                <a:effectLst/>
                <a:ea typeface="Calibri" panose="020F0502020204030204" pitchFamily="34" charset="0"/>
                <a:cs typeface="Times New Roman" panose="02020603050405020304" pitchFamily="18" charset="0"/>
              </a:rPr>
              <a:t>(b) be an honorary member in this club. </a:t>
            </a:r>
            <a:endParaRPr lang="en-US" sz="2400" dirty="0">
              <a:effectLst/>
              <a:ea typeface="Calibri" panose="020F0502020204030204" pitchFamily="34" charset="0"/>
              <a:cs typeface="Times New Roman" panose="02020603050405020304" pitchFamily="18" charset="0"/>
            </a:endParaRPr>
          </a:p>
          <a:p>
            <a:pPr marR="0" algn="just">
              <a:lnSpc>
                <a:spcPct val="107000"/>
              </a:lnSpc>
              <a:spcBef>
                <a:spcPts val="0"/>
              </a:spcBef>
              <a:spcAft>
                <a:spcPts val="0"/>
              </a:spcAft>
            </a:pPr>
            <a:r>
              <a:rPr lang="en-US" sz="2400" dirty="0">
                <a:solidFill>
                  <a:srgbClr val="000000"/>
                </a:solidFill>
                <a:effectLst/>
                <a:ea typeface="Calibri" panose="020F0502020204030204" pitchFamily="34"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r>
              <a:rPr lang="en-US" sz="2400" dirty="0">
                <a:solidFill>
                  <a:srgbClr val="000000"/>
                </a:solidFill>
                <a:effectLst/>
                <a:ea typeface="Calibri" panose="020F0502020204030204" pitchFamily="34" charset="0"/>
              </a:rPr>
              <a:t>Section 6 </a:t>
            </a:r>
            <a:r>
              <a:rPr lang="en-US" sz="2400" i="1" dirty="0">
                <a:solidFill>
                  <a:srgbClr val="000000"/>
                </a:solidFill>
                <a:effectLst/>
                <a:ea typeface="Calibri" panose="020F0502020204030204" pitchFamily="34" charset="0"/>
              </a:rPr>
              <a:t>— Honorary Membership. </a:t>
            </a:r>
            <a:r>
              <a:rPr lang="en-US" sz="2400" dirty="0">
                <a:solidFill>
                  <a:srgbClr val="000000"/>
                </a:solidFill>
                <a:effectLst/>
                <a:ea typeface="Calibri" panose="020F0502020204030204" pitchFamily="34" charset="0"/>
              </a:rPr>
              <a:t>This club may elect honorary members for terms set by the board, </a:t>
            </a:r>
            <a:endParaRPr lang="en-US" sz="24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21</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094664"/>
            <a:ext cx="5715000" cy="4479925"/>
          </a:xfrm>
          <a:prstGeom prst="rect">
            <a:avLst/>
          </a:prstGeom>
          <a:noFill/>
        </p:spPr>
        <p:txBody>
          <a:bodyPr vert="horz" lIns="91440" tIns="45720" rIns="91440" bIns="45720" rtlCol="0">
            <a:noAutofit/>
          </a:bodyPr>
          <a:lstStyle/>
          <a:p>
            <a:pPr lvl="0">
              <a:lnSpc>
                <a:spcPct val="90000"/>
              </a:lnSpc>
              <a:spcBef>
                <a:spcPts val="1000"/>
              </a:spcBef>
            </a:pPr>
            <a:r>
              <a:rPr lang="fr-FR" sz="2400" dirty="0">
                <a:solidFill>
                  <a:srgbClr val="7030A0"/>
                </a:solidFill>
              </a:rPr>
              <a:t>§  5 – Non-cumul. On ne peut simultanément :</a:t>
            </a:r>
          </a:p>
          <a:p>
            <a:pPr lvl="0">
              <a:lnSpc>
                <a:spcPct val="90000"/>
              </a:lnSpc>
              <a:spcBef>
                <a:spcPts val="1000"/>
              </a:spcBef>
            </a:pPr>
            <a:r>
              <a:rPr lang="fr-FR" sz="2400" dirty="0">
                <a:solidFill>
                  <a:srgbClr val="7030A0"/>
                </a:solidFill>
              </a:rPr>
              <a:t>(a) être membre actif de plus d’un Rotary club (à moins qu’il ne s’agisse d’un satellite de ce club), ou</a:t>
            </a:r>
          </a:p>
          <a:p>
            <a:pPr lvl="0">
              <a:lnSpc>
                <a:spcPct val="90000"/>
              </a:lnSpc>
              <a:spcBef>
                <a:spcPts val="1000"/>
              </a:spcBef>
            </a:pPr>
            <a:r>
              <a:rPr lang="fr-FR" sz="2400" dirty="0">
                <a:solidFill>
                  <a:srgbClr val="7030A0"/>
                </a:solidFill>
              </a:rPr>
              <a:t>(b) être membre d'honneur de ce même club. </a:t>
            </a:r>
          </a:p>
          <a:p>
            <a:pPr lvl="0">
              <a:lnSpc>
                <a:spcPct val="90000"/>
              </a:lnSpc>
              <a:spcBef>
                <a:spcPts val="1000"/>
              </a:spcBef>
            </a:pPr>
            <a:r>
              <a:rPr lang="fr-FR" sz="2400" dirty="0">
                <a:solidFill>
                  <a:srgbClr val="7030A0"/>
                </a:solidFill>
              </a:rPr>
              <a:t>§ 6 - Membres d'honneur. Le club peut élire des membres d'honneur pour un mandat fixé par son comité.</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Membership – Article 8</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itle 17">
            <a:extLst>
              <a:ext uri="{FF2B5EF4-FFF2-40B4-BE49-F238E27FC236}">
                <a16:creationId xmlns="" xmlns:a16="http://schemas.microsoft.com/office/drawing/2014/main" id="{170159EF-26B8-45F0-ABA0-E8F02138DEE1}"/>
              </a:ext>
            </a:extLst>
          </p:cNvPr>
          <p:cNvSpPr txBox="1">
            <a:spLocks/>
          </p:cNvSpPr>
          <p:nvPr/>
        </p:nvSpPr>
        <p:spPr>
          <a:xfrm>
            <a:off x="6359652" y="100647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a:t>
            </a:r>
          </a:p>
          <a:p>
            <a:pPr lvl="0">
              <a:lnSpc>
                <a:spcPct val="90000"/>
              </a:lnSpc>
              <a:spcBef>
                <a:spcPct val="0"/>
              </a:spcBef>
              <a:defRPr/>
            </a:pPr>
            <a:r>
              <a:rPr lang="fr-FR" sz="4000" b="1" dirty="0">
                <a:solidFill>
                  <a:srgbClr val="7030A0"/>
                </a:solidFill>
                <a:ea typeface="+mj-ea"/>
                <a:cs typeface="+mj-cs"/>
              </a:rPr>
              <a:t>Composition- Article 8</a:t>
            </a:r>
          </a:p>
        </p:txBody>
      </p:sp>
    </p:spTree>
    <p:extLst>
      <p:ext uri="{BB962C8B-B14F-4D97-AF65-F5344CB8AC3E}">
        <p14:creationId xmlns="" xmlns:p14="http://schemas.microsoft.com/office/powerpoint/2010/main" val="207338319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4583" y="1600200"/>
            <a:ext cx="6168183" cy="4800600"/>
          </a:xfrm>
        </p:spPr>
        <p:txBody>
          <a:bodyPr>
            <a:noAutofit/>
          </a:bodyPr>
          <a:lstStyle/>
          <a:p>
            <a:pPr marL="1371600" marR="0" algn="just">
              <a:lnSpc>
                <a:spcPct val="100000"/>
              </a:lnSpc>
              <a:spcBef>
                <a:spcPts val="0"/>
              </a:spcBef>
              <a:spcAft>
                <a:spcPts val="0"/>
              </a:spcAft>
            </a:pPr>
            <a:endParaRPr lang="en-US" sz="2600" dirty="0">
              <a:ea typeface="Calibri" panose="020F0502020204030204" pitchFamily="34" charset="0"/>
              <a:cs typeface="Times New Roman" panose="02020603050405020304" pitchFamily="18" charset="0"/>
            </a:endParaRPr>
          </a:p>
          <a:p>
            <a:pPr marL="457200" marR="0" algn="just">
              <a:lnSpc>
                <a:spcPct val="100000"/>
              </a:lnSpc>
              <a:spcBef>
                <a:spcPts val="0"/>
              </a:spcBef>
              <a:spcAft>
                <a:spcPts val="0"/>
              </a:spcAft>
            </a:pPr>
            <a:r>
              <a:rPr lang="en-US" sz="2600" dirty="0">
                <a:solidFill>
                  <a:srgbClr val="000000"/>
                </a:solidFill>
                <a:effectLst/>
                <a:ea typeface="Calibri" panose="020F0502020204030204" pitchFamily="34" charset="0"/>
                <a:cs typeface="Times New Roman" panose="02020603050405020304" pitchFamily="18" charset="0"/>
              </a:rPr>
              <a:t>Section 7 </a:t>
            </a:r>
            <a:r>
              <a:rPr lang="en-US" sz="2600" i="1" dirty="0">
                <a:solidFill>
                  <a:srgbClr val="000000"/>
                </a:solidFill>
                <a:effectLst/>
                <a:ea typeface="Calibri" panose="020F0502020204030204" pitchFamily="34" charset="0"/>
                <a:cs typeface="Times New Roman" panose="02020603050405020304" pitchFamily="18" charset="0"/>
              </a:rPr>
              <a:t>— Exceptions. </a:t>
            </a:r>
            <a:r>
              <a:rPr lang="en-US" sz="2600" dirty="0">
                <a:solidFill>
                  <a:srgbClr val="000000"/>
                </a:solidFill>
                <a:effectLst/>
                <a:ea typeface="Calibri" panose="020F0502020204030204" pitchFamily="34" charset="0"/>
                <a:cs typeface="Times New Roman" panose="02020603050405020304" pitchFamily="18" charset="0"/>
              </a:rPr>
              <a:t>The bylaws may include provisions that are not in accordance with article 8, sections 2 and 4-6.</a:t>
            </a:r>
          </a:p>
          <a:p>
            <a:pPr marL="457200" marR="0" algn="just">
              <a:lnSpc>
                <a:spcPct val="100000"/>
              </a:lnSpc>
              <a:spcBef>
                <a:spcPts val="0"/>
              </a:spcBef>
              <a:spcAft>
                <a:spcPts val="0"/>
              </a:spcAft>
            </a:pPr>
            <a:r>
              <a:rPr lang="en-US" sz="2600" dirty="0">
                <a:solidFill>
                  <a:srgbClr val="000000"/>
                </a:solidFill>
                <a:effectLst/>
                <a:ea typeface="Calibri" panose="020F0502020204030204" pitchFamily="34" charset="0"/>
                <a:cs typeface="Times New Roman" panose="02020603050405020304" pitchFamily="18" charset="0"/>
              </a:rPr>
              <a:t>Section 2- Types of membership</a:t>
            </a:r>
          </a:p>
          <a:p>
            <a:pPr marL="457200" marR="0" algn="just">
              <a:lnSpc>
                <a:spcPct val="100000"/>
              </a:lnSpc>
              <a:spcBef>
                <a:spcPts val="0"/>
              </a:spcBef>
              <a:spcAft>
                <a:spcPts val="0"/>
              </a:spcAft>
            </a:pPr>
            <a:r>
              <a:rPr lang="en-US" sz="2600" dirty="0">
                <a:solidFill>
                  <a:srgbClr val="000000"/>
                </a:solidFill>
                <a:ea typeface="Calibri" panose="020F0502020204030204" pitchFamily="34" charset="0"/>
                <a:cs typeface="Times New Roman" panose="02020603050405020304" pitchFamily="18" charset="0"/>
              </a:rPr>
              <a:t>Section 4- Satellite clubs</a:t>
            </a:r>
          </a:p>
          <a:p>
            <a:pPr marL="457200" marR="0" algn="just">
              <a:lnSpc>
                <a:spcPct val="100000"/>
              </a:lnSpc>
              <a:spcBef>
                <a:spcPts val="0"/>
              </a:spcBef>
              <a:spcAft>
                <a:spcPts val="0"/>
              </a:spcAft>
            </a:pPr>
            <a:r>
              <a:rPr lang="en-US" sz="2600" dirty="0">
                <a:solidFill>
                  <a:srgbClr val="000000"/>
                </a:solidFill>
                <a:effectLst/>
                <a:ea typeface="Calibri" panose="020F0502020204030204" pitchFamily="34" charset="0"/>
                <a:cs typeface="Times New Roman" panose="02020603050405020304" pitchFamily="18" charset="0"/>
              </a:rPr>
              <a:t>Section 5- Prohibited dual membership (Allow</a:t>
            </a:r>
            <a:r>
              <a:rPr lang="en-US" sz="2600" dirty="0">
                <a:solidFill>
                  <a:srgbClr val="000000"/>
                </a:solidFill>
                <a:ea typeface="Calibri" panose="020F0502020204030204" pitchFamily="34" charset="0"/>
                <a:cs typeface="Times New Roman" panose="02020603050405020304" pitchFamily="18" charset="0"/>
              </a:rPr>
              <a:t>s </a:t>
            </a:r>
            <a:r>
              <a:rPr lang="en-US" sz="2600" dirty="0" err="1">
                <a:solidFill>
                  <a:srgbClr val="000000"/>
                </a:solidFill>
                <a:ea typeface="Calibri" panose="020F0502020204030204" pitchFamily="34" charset="0"/>
                <a:cs typeface="Times New Roman" panose="02020603050405020304" pitchFamily="18" charset="0"/>
              </a:rPr>
              <a:t>Rotaractors</a:t>
            </a:r>
            <a:r>
              <a:rPr lang="en-US" sz="2600" dirty="0">
                <a:solidFill>
                  <a:srgbClr val="000000"/>
                </a:solidFill>
                <a:ea typeface="Calibri" panose="020F0502020204030204" pitchFamily="34" charset="0"/>
                <a:cs typeface="Times New Roman" panose="02020603050405020304" pitchFamily="18" charset="0"/>
              </a:rPr>
              <a:t> to join Rotary)</a:t>
            </a:r>
          </a:p>
          <a:p>
            <a:pPr marL="457200" marR="0" algn="just">
              <a:lnSpc>
                <a:spcPct val="100000"/>
              </a:lnSpc>
              <a:spcBef>
                <a:spcPts val="0"/>
              </a:spcBef>
              <a:spcAft>
                <a:spcPts val="0"/>
              </a:spcAft>
            </a:pPr>
            <a:r>
              <a:rPr lang="en-US" sz="2600" dirty="0">
                <a:solidFill>
                  <a:srgbClr val="000000"/>
                </a:solidFill>
                <a:effectLst/>
                <a:ea typeface="Calibri" panose="020F0502020204030204" pitchFamily="34" charset="0"/>
                <a:cs typeface="Times New Roman" panose="02020603050405020304" pitchFamily="18" charset="0"/>
              </a:rPr>
              <a:t>Sectio</a:t>
            </a:r>
            <a:r>
              <a:rPr lang="en-US" sz="2600" dirty="0">
                <a:solidFill>
                  <a:srgbClr val="000000"/>
                </a:solidFill>
                <a:ea typeface="Calibri" panose="020F0502020204030204" pitchFamily="34" charset="0"/>
                <a:cs typeface="Times New Roman" panose="02020603050405020304" pitchFamily="18" charset="0"/>
              </a:rPr>
              <a:t>n 6 – Rules on Honorary Membership</a:t>
            </a:r>
            <a:endParaRPr lang="en-US" sz="26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22</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8401" y="2017462"/>
            <a:ext cx="5715000" cy="3834063"/>
          </a:xfrm>
          <a:prstGeom prst="rect">
            <a:avLst/>
          </a:prstGeom>
          <a:noFill/>
        </p:spPr>
        <p:txBody>
          <a:bodyPr vert="horz" lIns="91440" tIns="45720" rIns="91440" bIns="45720" rtlCol="0">
            <a:noAutofit/>
          </a:bodyPr>
          <a:lstStyle/>
          <a:p>
            <a:pPr lvl="0">
              <a:lnSpc>
                <a:spcPct val="90000"/>
              </a:lnSpc>
              <a:spcBef>
                <a:spcPts val="1000"/>
              </a:spcBef>
            </a:pPr>
            <a:r>
              <a:rPr lang="fr-FR" sz="2800" dirty="0">
                <a:solidFill>
                  <a:srgbClr val="7030A0"/>
                </a:solidFill>
              </a:rPr>
              <a:t>§ 7 - Exceptions. Le règlement intérieur peut prévoir des dispositions qui ne sont pas conformes à l'article 8, § 2 et 4 à 6.</a:t>
            </a:r>
          </a:p>
          <a:p>
            <a:pPr lvl="0">
              <a:lnSpc>
                <a:spcPct val="90000"/>
              </a:lnSpc>
              <a:spcBef>
                <a:spcPts val="1000"/>
              </a:spcBef>
            </a:pPr>
            <a:r>
              <a:rPr lang="fr-FR" sz="2800" dirty="0">
                <a:solidFill>
                  <a:srgbClr val="7030A0"/>
                </a:solidFill>
              </a:rPr>
              <a:t>§2- Catégories de membres</a:t>
            </a:r>
          </a:p>
          <a:p>
            <a:pPr lvl="0">
              <a:lnSpc>
                <a:spcPct val="90000"/>
              </a:lnSpc>
              <a:spcBef>
                <a:spcPts val="1000"/>
              </a:spcBef>
            </a:pPr>
            <a:r>
              <a:rPr lang="fr-FR" sz="2800" dirty="0">
                <a:solidFill>
                  <a:srgbClr val="7030A0"/>
                </a:solidFill>
              </a:rPr>
              <a:t>§ 4- Membres d’un Club satellite</a:t>
            </a:r>
          </a:p>
          <a:p>
            <a:pPr lvl="0">
              <a:lnSpc>
                <a:spcPct val="90000"/>
              </a:lnSpc>
              <a:spcBef>
                <a:spcPts val="1000"/>
              </a:spcBef>
            </a:pPr>
            <a:r>
              <a:rPr lang="fr-FR" sz="2800" dirty="0">
                <a:solidFill>
                  <a:srgbClr val="7030A0"/>
                </a:solidFill>
              </a:rPr>
              <a:t>§ 5 - Non-cumul (Permet aux </a:t>
            </a:r>
            <a:r>
              <a:rPr lang="fr-FR" sz="2800" dirty="0" err="1">
                <a:solidFill>
                  <a:srgbClr val="7030A0"/>
                </a:solidFill>
              </a:rPr>
              <a:t>Rotaractiens</a:t>
            </a:r>
            <a:r>
              <a:rPr lang="fr-FR" sz="2800" dirty="0">
                <a:solidFill>
                  <a:srgbClr val="7030A0"/>
                </a:solidFill>
              </a:rPr>
              <a:t> de rejoindre le Rotary)</a:t>
            </a:r>
          </a:p>
          <a:p>
            <a:pPr lvl="0">
              <a:lnSpc>
                <a:spcPct val="90000"/>
              </a:lnSpc>
              <a:spcBef>
                <a:spcPts val="1000"/>
              </a:spcBef>
            </a:pPr>
            <a:r>
              <a:rPr lang="fr-FR" sz="2800" dirty="0">
                <a:solidFill>
                  <a:srgbClr val="7030A0"/>
                </a:solidFill>
              </a:rPr>
              <a:t>§ 6 - Membres d’honneur</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Membership – Article 8</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itle 17">
            <a:extLst>
              <a:ext uri="{FF2B5EF4-FFF2-40B4-BE49-F238E27FC236}">
                <a16:creationId xmlns="" xmlns:a16="http://schemas.microsoft.com/office/drawing/2014/main" id="{DA1961A1-CC71-43E3-B192-0334A83712CF}"/>
              </a:ext>
            </a:extLst>
          </p:cNvPr>
          <p:cNvSpPr txBox="1">
            <a:spLocks/>
          </p:cNvSpPr>
          <p:nvPr/>
        </p:nvSpPr>
        <p:spPr>
          <a:xfrm>
            <a:off x="6359652" y="100647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ea typeface="+mj-ea"/>
                <a:cs typeface="+mj-cs"/>
              </a:rPr>
              <a:t>Statuts Types</a:t>
            </a:r>
          </a:p>
          <a:p>
            <a:pPr lvl="0">
              <a:lnSpc>
                <a:spcPct val="90000"/>
              </a:lnSpc>
              <a:spcBef>
                <a:spcPct val="0"/>
              </a:spcBef>
              <a:defRPr/>
            </a:pPr>
            <a:r>
              <a:rPr lang="fr-FR" sz="4000" b="1" dirty="0">
                <a:solidFill>
                  <a:srgbClr val="7030A0"/>
                </a:solidFill>
                <a:ea typeface="+mj-ea"/>
                <a:cs typeface="+mj-cs"/>
              </a:rPr>
              <a:t>Composition- Article 8</a:t>
            </a:r>
          </a:p>
        </p:txBody>
      </p:sp>
    </p:spTree>
    <p:extLst>
      <p:ext uri="{BB962C8B-B14F-4D97-AF65-F5344CB8AC3E}">
        <p14:creationId xmlns="" xmlns:p14="http://schemas.microsoft.com/office/powerpoint/2010/main" val="378324274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52400" y="1784350"/>
            <a:ext cx="5715000" cy="4800600"/>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US" sz="2400" b="1" i="0" u="none" strike="noStrike" baseline="0" dirty="0">
                <a:solidFill>
                  <a:srgbClr val="000000"/>
                </a:solidFill>
              </a:rPr>
              <a:t>Section 7 </a:t>
            </a:r>
            <a:r>
              <a:rPr lang="en-US" sz="2400" b="0" i="1" u="none" strike="noStrike" baseline="0" dirty="0">
                <a:solidFill>
                  <a:srgbClr val="000000"/>
                </a:solidFill>
              </a:rPr>
              <a:t>— Exceptions. </a:t>
            </a:r>
            <a:r>
              <a:rPr lang="en-US" sz="2400" b="0" i="0" u="none" strike="noStrike" baseline="0" dirty="0">
                <a:solidFill>
                  <a:srgbClr val="000000"/>
                </a:solidFill>
              </a:rPr>
              <a:t>The bylaws may include provisions not in accordance with article 10. </a:t>
            </a:r>
          </a:p>
          <a:p>
            <a:pPr marL="800100" marR="0" indent="-342900" algn="just">
              <a:lnSpc>
                <a:spcPct val="107000"/>
              </a:lnSpc>
              <a:spcBef>
                <a:spcPts val="0"/>
              </a:spcBef>
              <a:spcAft>
                <a:spcPts val="0"/>
              </a:spcAft>
              <a:buFont typeface="Wingdings" panose="05000000000000000000" pitchFamily="2" charset="2"/>
              <a:buChar char="Ø"/>
            </a:pPr>
            <a:r>
              <a:rPr lang="en-US" sz="2400" dirty="0">
                <a:solidFill>
                  <a:srgbClr val="000000"/>
                </a:solidFill>
              </a:rPr>
              <a:t>How a club regulates attendance is entirely flexible. </a:t>
            </a:r>
          </a:p>
          <a:p>
            <a:pPr marL="800100" marR="0" indent="-342900" algn="just">
              <a:lnSpc>
                <a:spcPct val="107000"/>
              </a:lnSpc>
              <a:spcBef>
                <a:spcPts val="0"/>
              </a:spcBef>
              <a:spcAft>
                <a:spcPts val="0"/>
              </a:spcAft>
              <a:buFont typeface="Wingdings" panose="05000000000000000000" pitchFamily="2" charset="2"/>
              <a:buChar char="Ø"/>
            </a:pPr>
            <a:r>
              <a:rPr lang="en-US" sz="2400" dirty="0">
                <a:solidFill>
                  <a:srgbClr val="000000"/>
                </a:solidFill>
              </a:rPr>
              <a:t>Attendance can now not be mandatory. </a:t>
            </a:r>
          </a:p>
          <a:p>
            <a:pPr marL="800100" marR="0" indent="-342900" algn="just">
              <a:lnSpc>
                <a:spcPct val="107000"/>
              </a:lnSpc>
              <a:spcBef>
                <a:spcPts val="0"/>
              </a:spcBef>
              <a:spcAft>
                <a:spcPts val="0"/>
              </a:spcAft>
              <a:buFont typeface="Wingdings" panose="05000000000000000000" pitchFamily="2" charset="2"/>
              <a:buChar char="Ø"/>
            </a:pPr>
            <a:r>
              <a:rPr lang="en-US" sz="2400" dirty="0">
                <a:solidFill>
                  <a:srgbClr val="000000"/>
                </a:solidFill>
              </a:rPr>
              <a:t>Club can keep some or none of the rules</a:t>
            </a:r>
            <a:endParaRPr lang="en-US" sz="2400" b="0" i="0" u="none" strike="noStrike" baseline="0" dirty="0">
              <a:solidFill>
                <a:srgbClr val="000000"/>
              </a:solidFill>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23</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3" y="2197434"/>
            <a:ext cx="5730748" cy="3974766"/>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La manière dont un club réglemente l'assiduité est entièrement flexible. </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La présence ne peut désormais être obligatoire. </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 club peut conserver </a:t>
            </a:r>
            <a:r>
              <a:rPr lang="fr-FR" sz="3200" dirty="0" smtClean="0">
                <a:solidFill>
                  <a:srgbClr val="7030A0"/>
                </a:solidFill>
              </a:rPr>
              <a:t>certaines règles </a:t>
            </a:r>
            <a:r>
              <a:rPr lang="fr-FR" sz="3200" dirty="0">
                <a:solidFill>
                  <a:srgbClr val="7030A0"/>
                </a:solidFill>
              </a:rPr>
              <a:t>ou aucune </a:t>
            </a:r>
            <a:r>
              <a:rPr lang="fr-FR" sz="3200" dirty="0" smtClean="0">
                <a:solidFill>
                  <a:srgbClr val="7030A0"/>
                </a:solidFill>
              </a:rPr>
              <a:t>d’elles</a:t>
            </a:r>
            <a:endParaRPr lang="fr-FR" sz="3200" dirty="0">
              <a:solidFill>
                <a:srgbClr val="7030A0"/>
              </a:solidFill>
            </a:endParaRP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66700" y="822325"/>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Attendance– Article 10</a:t>
            </a:r>
          </a:p>
        </p:txBody>
      </p:sp>
      <p:sp>
        <p:nvSpPr>
          <p:cNvPr id="19" name="Title 17"/>
          <p:cNvSpPr txBox="1">
            <a:spLocks/>
          </p:cNvSpPr>
          <p:nvPr/>
        </p:nvSpPr>
        <p:spPr>
          <a:xfrm>
            <a:off x="6245352" y="1098884"/>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latin typeface="+mj-lt"/>
                <a:ea typeface="+mj-ea"/>
                <a:cs typeface="+mj-cs"/>
              </a:rPr>
              <a:t>Statuts types</a:t>
            </a:r>
          </a:p>
          <a:p>
            <a:pPr lvl="0">
              <a:lnSpc>
                <a:spcPct val="90000"/>
              </a:lnSpc>
              <a:spcBef>
                <a:spcPct val="0"/>
              </a:spcBef>
              <a:defRPr/>
            </a:pPr>
            <a:r>
              <a:rPr lang="fr-FR" sz="4000" b="1" dirty="0">
                <a:solidFill>
                  <a:srgbClr val="7030A0"/>
                </a:solidFill>
                <a:latin typeface="+mj-lt"/>
                <a:ea typeface="+mj-ea"/>
                <a:cs typeface="+mj-cs"/>
              </a:rPr>
              <a:t>Assiduité - Article 10</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43137774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70104" y="2667167"/>
            <a:ext cx="5715000" cy="3075906"/>
          </a:xfrm>
        </p:spPr>
        <p:txBody>
          <a:bodyPr>
            <a:noAutofit/>
          </a:bodyPr>
          <a:lstStyle/>
          <a:p>
            <a:pPr marL="457200" marR="0" algn="just">
              <a:lnSpc>
                <a:spcPct val="107000"/>
              </a:lnSpc>
              <a:spcBef>
                <a:spcPts val="0"/>
              </a:spcBef>
              <a:spcAft>
                <a:spcPts val="0"/>
              </a:spcAft>
            </a:pPr>
            <a:r>
              <a:rPr lang="en-US" sz="2200" dirty="0">
                <a:effectLst/>
                <a:ea typeface="Calibri" panose="020F0502020204030204" pitchFamily="34" charset="0"/>
              </a:rPr>
              <a:t>Article 13, section 4, deals with termination for non-attendance. Because attendance is considered mandatory the termination provisions are important</a:t>
            </a:r>
          </a:p>
          <a:p>
            <a:pPr marL="457200" marR="0" algn="just">
              <a:lnSpc>
                <a:spcPct val="107000"/>
              </a:lnSpc>
              <a:spcBef>
                <a:spcPts val="0"/>
              </a:spcBef>
              <a:spcAft>
                <a:spcPts val="0"/>
              </a:spcAft>
            </a:pPr>
            <a:endParaRPr lang="en-US" sz="2200" b="0" i="0" u="none" strike="noStrike" baseline="0" dirty="0">
              <a:solidFill>
                <a:srgbClr val="000000"/>
              </a:solidFill>
            </a:endParaRPr>
          </a:p>
          <a:p>
            <a:pPr marL="457200" algn="just">
              <a:lnSpc>
                <a:spcPct val="107000"/>
              </a:lnSpc>
              <a:spcBef>
                <a:spcPts val="0"/>
              </a:spcBef>
            </a:pPr>
            <a:r>
              <a:rPr lang="en-US" sz="2200" b="1" dirty="0">
                <a:effectLst/>
                <a:ea typeface="Calibri" panose="020F0502020204030204" pitchFamily="34" charset="0"/>
              </a:rPr>
              <a:t>Article 13, section 4 (c) Exceptions. The bylaws may include provisions not in accordance with article 13, section 4.</a:t>
            </a:r>
          </a:p>
          <a:p>
            <a:pPr marL="457200" marR="0" algn="just">
              <a:lnSpc>
                <a:spcPct val="107000"/>
              </a:lnSpc>
              <a:spcBef>
                <a:spcPts val="0"/>
              </a:spcBef>
              <a:spcAft>
                <a:spcPts val="0"/>
              </a:spcAft>
            </a:pPr>
            <a:endParaRPr lang="en-US" sz="2000" b="0" i="0" u="none" strike="noStrike" baseline="0" dirty="0">
              <a:solidFill>
                <a:srgbClr val="000000"/>
              </a:solidFill>
              <a:latin typeface="Sentinel Book"/>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24</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530642"/>
            <a:ext cx="5715000" cy="3196389"/>
          </a:xfrm>
          <a:prstGeom prst="rect">
            <a:avLst/>
          </a:prstGeom>
          <a:noFill/>
        </p:spPr>
        <p:txBody>
          <a:bodyPr vert="horz" lIns="91440" tIns="45720" rIns="91440" bIns="45720" rtlCol="0">
            <a:noAutofit/>
          </a:bodyPr>
          <a:lstStyle/>
          <a:p>
            <a:pPr lvl="0">
              <a:lnSpc>
                <a:spcPct val="90000"/>
              </a:lnSpc>
              <a:spcBef>
                <a:spcPts val="1000"/>
              </a:spcBef>
            </a:pPr>
            <a:r>
              <a:rPr lang="fr-FR" sz="2400" dirty="0">
                <a:solidFill>
                  <a:srgbClr val="7030A0"/>
                </a:solidFill>
              </a:rPr>
              <a:t>L'article 13, § 4, traite de la radiation pour manque d’assiduité. La présence étant considérée comme obligatoire, les dispositions relatives à la radiation sont importantes.</a:t>
            </a:r>
          </a:p>
          <a:p>
            <a:pPr lvl="0">
              <a:lnSpc>
                <a:spcPct val="90000"/>
              </a:lnSpc>
              <a:spcBef>
                <a:spcPts val="1000"/>
              </a:spcBef>
            </a:pPr>
            <a:endParaRPr lang="fr-FR" sz="2000" dirty="0">
              <a:solidFill>
                <a:srgbClr val="7030A0"/>
              </a:solidFill>
            </a:endParaRPr>
          </a:p>
          <a:p>
            <a:pPr lvl="0">
              <a:lnSpc>
                <a:spcPct val="90000"/>
              </a:lnSpc>
              <a:spcBef>
                <a:spcPts val="1000"/>
              </a:spcBef>
            </a:pPr>
            <a:r>
              <a:rPr lang="fr-FR" sz="2400" dirty="0">
                <a:solidFill>
                  <a:srgbClr val="7030A0"/>
                </a:solidFill>
              </a:rPr>
              <a:t>Article 13, § 4 (c) Exceptions. Le règlement intérieur peut inclure des dispositions non conformes à l'article 13, § 4.</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98704" y="954338"/>
            <a:ext cx="5486400"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Termination for non Attendance– Article 13</a:t>
            </a:r>
          </a:p>
        </p:txBody>
      </p:sp>
      <p:sp>
        <p:nvSpPr>
          <p:cNvPr id="19" name="Title 17"/>
          <p:cNvSpPr txBox="1">
            <a:spLocks/>
          </p:cNvSpPr>
          <p:nvPr/>
        </p:nvSpPr>
        <p:spPr>
          <a:xfrm>
            <a:off x="6245352" y="1219283"/>
            <a:ext cx="5946648" cy="914400"/>
          </a:xfrm>
          <a:prstGeom prst="rect">
            <a:avLst/>
          </a:prstGeom>
        </p:spPr>
        <p:txBody>
          <a:bodyPr vert="horz" lIns="91440" tIns="45720" rIns="91440" bIns="45720" rtlCol="0" anchor="ctr" anchorCtr="0">
            <a:noAutofit/>
          </a:bodyPr>
          <a:lstStyle/>
          <a:p>
            <a:pPr lvl="0">
              <a:lnSpc>
                <a:spcPct val="90000"/>
              </a:lnSpc>
              <a:spcBef>
                <a:spcPct val="0"/>
              </a:spcBef>
              <a:defRPr/>
            </a:pPr>
            <a:r>
              <a:rPr lang="fr-FR" sz="3600" b="1" dirty="0">
                <a:solidFill>
                  <a:srgbClr val="7030A0"/>
                </a:solidFill>
                <a:latin typeface="+mj-lt"/>
                <a:ea typeface="+mj-ea"/>
                <a:cs typeface="+mj-cs"/>
              </a:rPr>
              <a:t>Statuts types</a:t>
            </a:r>
          </a:p>
          <a:p>
            <a:pPr lvl="0">
              <a:lnSpc>
                <a:spcPct val="90000"/>
              </a:lnSpc>
              <a:spcBef>
                <a:spcPct val="0"/>
              </a:spcBef>
              <a:defRPr/>
            </a:pPr>
            <a:r>
              <a:rPr lang="fr-FR" sz="3600" b="1" dirty="0">
                <a:solidFill>
                  <a:srgbClr val="7030A0"/>
                </a:solidFill>
                <a:latin typeface="+mj-lt"/>
                <a:ea typeface="+mj-ea"/>
                <a:cs typeface="+mj-cs"/>
              </a:rPr>
              <a:t>Radiation pour manque d’assiduité - Article 13</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53366966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56673" y="2105024"/>
            <a:ext cx="6200273" cy="4295775"/>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endParaRPr lang="en-US" sz="1800" dirty="0">
              <a:effectLst/>
              <a:latin typeface="Arial" panose="020B0604020202020204" pitchFamily="34" charset="0"/>
              <a:ea typeface="Calibri" panose="020F0502020204030204" pitchFamily="34" charset="0"/>
            </a:endParaRPr>
          </a:p>
          <a:p>
            <a:pPr marL="457200" marR="0" algn="just">
              <a:lnSpc>
                <a:spcPct val="107000"/>
              </a:lnSpc>
              <a:spcBef>
                <a:spcPts val="0"/>
              </a:spcBef>
              <a:spcAft>
                <a:spcPts val="0"/>
              </a:spcAft>
            </a:pPr>
            <a:r>
              <a:rPr lang="en-US" sz="1800" dirty="0">
                <a:effectLst/>
                <a:ea typeface="Calibri" panose="020F0502020204030204" pitchFamily="34" charset="0"/>
              </a:rPr>
              <a:t>(a) Attendance Percentages. A member must:</a:t>
            </a:r>
          </a:p>
          <a:p>
            <a:pPr marL="457200" marR="0" algn="just">
              <a:lnSpc>
                <a:spcPct val="107000"/>
              </a:lnSpc>
              <a:spcBef>
                <a:spcPts val="0"/>
              </a:spcBef>
              <a:spcAft>
                <a:spcPts val="0"/>
              </a:spcAft>
            </a:pPr>
            <a:r>
              <a:rPr lang="en-US" sz="1800" dirty="0">
                <a:effectLst/>
                <a:ea typeface="Calibri" panose="020F0502020204030204" pitchFamily="34" charset="0"/>
              </a:rPr>
              <a:t>(1) attend or make up at least 50 percent of regular club meetings or satellite club meetings; engage in club projects, events, and other activities for at least 12 hours in each half of the year; or achieve a proportionate combination of both; and</a:t>
            </a:r>
          </a:p>
          <a:p>
            <a:pPr marL="457200" marR="0" algn="just">
              <a:lnSpc>
                <a:spcPct val="107000"/>
              </a:lnSpc>
              <a:spcBef>
                <a:spcPts val="0"/>
              </a:spcBef>
              <a:spcAft>
                <a:spcPts val="0"/>
              </a:spcAft>
            </a:pPr>
            <a:r>
              <a:rPr lang="en-US" sz="1800" dirty="0">
                <a:effectLst/>
                <a:ea typeface="Calibri" panose="020F0502020204030204" pitchFamily="34" charset="0"/>
              </a:rPr>
              <a:t>(2) attend at least 30 percent of this club’s regular meetings or satellite club meetings or engage in club projects, events, and other activities in each half of the year (assistant governors, as defined by the RI board of directors, shall be excused from this requirement). </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25</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384170"/>
            <a:ext cx="5715000" cy="4016629"/>
          </a:xfrm>
          <a:prstGeom prst="rect">
            <a:avLst/>
          </a:prstGeom>
          <a:noFill/>
        </p:spPr>
        <p:txBody>
          <a:bodyPr vert="horz" lIns="91440" tIns="45720" rIns="91440" bIns="45720" rtlCol="0">
            <a:noAutofit/>
          </a:bodyPr>
          <a:lstStyle/>
          <a:p>
            <a:pPr lvl="0">
              <a:lnSpc>
                <a:spcPct val="90000"/>
              </a:lnSpc>
              <a:spcBef>
                <a:spcPts val="1000"/>
              </a:spcBef>
            </a:pPr>
            <a:r>
              <a:rPr lang="fr-FR" sz="2400" dirty="0">
                <a:solidFill>
                  <a:srgbClr val="7030A0"/>
                </a:solidFill>
              </a:rPr>
              <a:t>(a) Pourcentage d'assiduité. Tout membre doit :</a:t>
            </a:r>
          </a:p>
          <a:p>
            <a:pPr lvl="0">
              <a:lnSpc>
                <a:spcPct val="90000"/>
              </a:lnSpc>
              <a:spcBef>
                <a:spcPts val="1000"/>
              </a:spcBef>
            </a:pPr>
            <a:r>
              <a:rPr lang="fr-FR" sz="2000" dirty="0">
                <a:solidFill>
                  <a:srgbClr val="7030A0"/>
                </a:solidFill>
              </a:rPr>
              <a:t>(1) assister à ou compenser 50 % au moins de réunions statutaires de club ou club satellite, ou participer à des actions, autres manifestations et activités du club pendant au moins 12 heures par semestre, ou une combinaison des deux ;</a:t>
            </a:r>
          </a:p>
          <a:p>
            <a:pPr lvl="0">
              <a:lnSpc>
                <a:spcPct val="90000"/>
              </a:lnSpc>
              <a:spcBef>
                <a:spcPts val="1000"/>
              </a:spcBef>
            </a:pPr>
            <a:r>
              <a:rPr lang="fr-FR" sz="2000" dirty="0">
                <a:solidFill>
                  <a:srgbClr val="7030A0"/>
                </a:solidFill>
              </a:rPr>
              <a:t>(2) assister à au moins 30 % des réunions statutaires de son club ou club satellite ou participer à des actions, autres manifestations et activités du club durant le semestre (à l’exception des </a:t>
            </a:r>
            <a:r>
              <a:rPr lang="fr-FR" sz="2000" dirty="0" smtClean="0">
                <a:solidFill>
                  <a:srgbClr val="7030A0"/>
                </a:solidFill>
              </a:rPr>
              <a:t>Adjoints </a:t>
            </a:r>
            <a:r>
              <a:rPr lang="fr-FR" sz="2000" dirty="0">
                <a:solidFill>
                  <a:srgbClr val="7030A0"/>
                </a:solidFill>
              </a:rPr>
              <a:t>du </a:t>
            </a:r>
            <a:r>
              <a:rPr lang="fr-FR" sz="2000" dirty="0" smtClean="0">
                <a:solidFill>
                  <a:srgbClr val="7030A0"/>
                </a:solidFill>
              </a:rPr>
              <a:t>Gouverneur </a:t>
            </a:r>
            <a:r>
              <a:rPr lang="fr-FR" sz="2000" dirty="0">
                <a:solidFill>
                  <a:srgbClr val="7030A0"/>
                </a:solidFill>
              </a:rPr>
              <a:t>tels que définis par le Conseil d’Administration du Rotary qui en sont dispensés). </a:t>
            </a: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100279" y="1170906"/>
            <a:ext cx="5995721" cy="914400"/>
          </a:xfrm>
        </p:spPr>
        <p:txBody>
          <a:bodyPr anchor="ctr" anchorCtr="0">
            <a:normAutofit fontScale="90000"/>
          </a:bodyPr>
          <a:lstStyle/>
          <a:p>
            <a:r>
              <a:rPr lang="en-US" sz="4000" dirty="0"/>
              <a:t/>
            </a:r>
            <a:br>
              <a:rPr lang="en-US" sz="4000" dirty="0"/>
            </a:br>
            <a:r>
              <a:rPr lang="en-US" sz="4000" b="1" dirty="0"/>
              <a:t>Standard Constitution </a:t>
            </a:r>
            <a:br>
              <a:rPr lang="en-US" sz="4000" b="1" dirty="0"/>
            </a:br>
            <a:r>
              <a:rPr lang="en-US" sz="4000" b="1" dirty="0"/>
              <a:t>Termination for non Attendance– Article 13, section 4</a:t>
            </a:r>
          </a:p>
        </p:txBody>
      </p:sp>
      <p:sp>
        <p:nvSpPr>
          <p:cNvPr id="19" name="Title 17"/>
          <p:cNvSpPr txBox="1">
            <a:spLocks/>
          </p:cNvSpPr>
          <p:nvPr/>
        </p:nvSpPr>
        <p:spPr>
          <a:xfrm>
            <a:off x="6245352" y="1143000"/>
            <a:ext cx="5486400" cy="914400"/>
          </a:xfrm>
          <a:prstGeom prst="rect">
            <a:avLst/>
          </a:prstGeom>
        </p:spPr>
        <p:txBody>
          <a:bodyPr vert="horz" lIns="91440" tIns="45720" rIns="91440" bIns="45720" rtlCol="0" anchor="ctr" anchorCtr="0">
            <a:noAutofit/>
          </a:bodyPr>
          <a:lstStyle/>
          <a:p>
            <a:pPr lvl="0">
              <a:lnSpc>
                <a:spcPct val="90000"/>
              </a:lnSpc>
              <a:spcBef>
                <a:spcPct val="0"/>
              </a:spcBef>
              <a:defRPr/>
            </a:pPr>
            <a:r>
              <a:rPr lang="fr-FR" sz="3600" b="1" dirty="0">
                <a:solidFill>
                  <a:srgbClr val="7030A0"/>
                </a:solidFill>
                <a:ea typeface="+mj-ea"/>
                <a:cs typeface="+mj-cs"/>
              </a:rPr>
              <a:t>Statuts types</a:t>
            </a:r>
          </a:p>
          <a:p>
            <a:pPr lvl="0">
              <a:lnSpc>
                <a:spcPct val="90000"/>
              </a:lnSpc>
              <a:spcBef>
                <a:spcPct val="0"/>
              </a:spcBef>
              <a:defRPr/>
            </a:pPr>
            <a:r>
              <a:rPr lang="fr-FR" sz="3600" b="1" dirty="0">
                <a:solidFill>
                  <a:srgbClr val="7030A0"/>
                </a:solidFill>
                <a:ea typeface="+mj-ea"/>
                <a:cs typeface="+mj-cs"/>
              </a:rPr>
              <a:t>Radiation pour manque d’assiduité - Article 13, § 4</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212641466"/>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84543" y="1600200"/>
            <a:ext cx="5715000" cy="4800600"/>
          </a:xfrm>
        </p:spPr>
        <p:txBody>
          <a:bodyPr>
            <a:noAutofit/>
          </a:bodyPr>
          <a:lstStyle/>
          <a:p>
            <a:pPr marL="1371600" marR="0" algn="just">
              <a:lnSpc>
                <a:spcPct val="107000"/>
              </a:lnSpc>
              <a:spcBef>
                <a:spcPts val="0"/>
              </a:spcBef>
              <a:spcAft>
                <a:spcPts val="0"/>
              </a:spcAft>
            </a:pPr>
            <a:endParaRPr lang="en-US" sz="2400" dirty="0">
              <a:latin typeface="Arial" panose="020B0604020202020204" pitchFamily="34" charset="0"/>
              <a:ea typeface="Calibri" panose="020F0502020204030204" pitchFamily="34" charset="0"/>
              <a:cs typeface="Times New Roman" panose="02020603050405020304" pitchFamily="18" charset="0"/>
            </a:endParaRPr>
          </a:p>
          <a:p>
            <a:pPr marL="176213" marR="0" algn="just">
              <a:lnSpc>
                <a:spcPct val="107000"/>
              </a:lnSpc>
              <a:spcBef>
                <a:spcPts val="0"/>
              </a:spcBef>
              <a:spcAft>
                <a:spcPts val="0"/>
              </a:spcAft>
            </a:pPr>
            <a:r>
              <a:rPr lang="en-US" sz="2000" dirty="0">
                <a:effectLst/>
                <a:ea typeface="Calibri" panose="020F0502020204030204" pitchFamily="34" charset="0"/>
              </a:rPr>
              <a:t>A member who fails to attend as required may be terminated unless the board consents to the nonattendance for good cause.</a:t>
            </a:r>
          </a:p>
          <a:p>
            <a:pPr marL="176213" marR="0" algn="just">
              <a:lnSpc>
                <a:spcPct val="107000"/>
              </a:lnSpc>
              <a:spcBef>
                <a:spcPts val="0"/>
              </a:spcBef>
              <a:spcAft>
                <a:spcPts val="0"/>
              </a:spcAft>
            </a:pPr>
            <a:endParaRPr lang="en-US" sz="2000" dirty="0">
              <a:effectLst/>
              <a:ea typeface="Calibri" panose="020F0502020204030204" pitchFamily="34" charset="0"/>
            </a:endParaRPr>
          </a:p>
          <a:p>
            <a:pPr marL="176213" marR="0" algn="just">
              <a:lnSpc>
                <a:spcPct val="107000"/>
              </a:lnSpc>
              <a:spcBef>
                <a:spcPts val="0"/>
              </a:spcBef>
              <a:spcAft>
                <a:spcPts val="0"/>
              </a:spcAft>
            </a:pPr>
            <a:r>
              <a:rPr lang="en-US" sz="2000" dirty="0">
                <a:effectLst/>
                <a:ea typeface="Calibri" panose="020F0502020204030204" pitchFamily="34" charset="0"/>
              </a:rPr>
              <a:t>(b) Consecutive Absences. Non-attendance may be considered a request to terminate membership in this club, if a member fails to attend or make up four consecutive regular meetings, unless otherwise excused by the board for good and sufficient reason or pursuant to article 10, sections 4 or 5. After the board notifies the member, the board, by a majority vote, may terminate the member’s membership</a:t>
            </a:r>
            <a:r>
              <a:rPr lang="en-US" sz="1800" dirty="0">
                <a:effectLst/>
                <a:latin typeface="Arial" panose="020B0604020202020204" pitchFamily="34" charset="0"/>
                <a:ea typeface="Calibri" panose="020F0502020204030204" pitchFamily="34" charset="0"/>
              </a:rPr>
              <a:t>.</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26</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033337"/>
            <a:ext cx="5715000" cy="4367463"/>
          </a:xfrm>
          <a:prstGeom prst="rect">
            <a:avLst/>
          </a:prstGeom>
          <a:noFill/>
        </p:spPr>
        <p:txBody>
          <a:bodyPr vert="horz" lIns="91440" tIns="45720" rIns="91440" bIns="45720" rtlCol="0">
            <a:noAutofit/>
          </a:bodyPr>
          <a:lstStyle/>
          <a:p>
            <a:pPr lvl="0">
              <a:lnSpc>
                <a:spcPct val="90000"/>
              </a:lnSpc>
              <a:spcBef>
                <a:spcPts val="1000"/>
              </a:spcBef>
            </a:pPr>
            <a:r>
              <a:rPr lang="fr-FR" sz="2400" dirty="0">
                <a:solidFill>
                  <a:srgbClr val="7030A0"/>
                </a:solidFill>
              </a:rPr>
              <a:t>Un membre qui n'assiste pas aux réunions comme prévu peut être radié à moins que le </a:t>
            </a:r>
            <a:r>
              <a:rPr lang="fr-FR" sz="2400" dirty="0" smtClean="0">
                <a:solidFill>
                  <a:srgbClr val="7030A0"/>
                </a:solidFill>
              </a:rPr>
              <a:t>Comité ne </a:t>
            </a:r>
            <a:r>
              <a:rPr lang="fr-FR" sz="2400" dirty="0">
                <a:solidFill>
                  <a:srgbClr val="7030A0"/>
                </a:solidFill>
              </a:rPr>
              <a:t>consente à cette absence pour un motif valable.</a:t>
            </a:r>
          </a:p>
          <a:p>
            <a:pPr lvl="0">
              <a:lnSpc>
                <a:spcPct val="90000"/>
              </a:lnSpc>
              <a:spcBef>
                <a:spcPts val="1000"/>
              </a:spcBef>
            </a:pPr>
            <a:r>
              <a:rPr lang="fr-FR" sz="2400" dirty="0">
                <a:solidFill>
                  <a:srgbClr val="7030A0"/>
                </a:solidFill>
              </a:rPr>
              <a:t>(b) Absences consécutives. Tout membre qui manque et ne compense pas quatre réunions consécutives, sans être excusé par le comité pour une bonne raison ou conformément à l’article 10, § 4 ou § 5, est informé par le comité que cela peut être interprété comme une démission, autorisant sa radiation sur vote majoritaire du comité.</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342900" y="822325"/>
            <a:ext cx="5486400" cy="914400"/>
          </a:xfrm>
        </p:spPr>
        <p:txBody>
          <a:bodyPr anchor="ctr" anchorCtr="0">
            <a:normAutofit fontScale="90000"/>
          </a:bodyPr>
          <a:lstStyle/>
          <a:p>
            <a:r>
              <a:rPr lang="en-US" sz="4000" dirty="0"/>
              <a:t/>
            </a:r>
            <a:br>
              <a:rPr lang="en-US" sz="4000" dirty="0"/>
            </a:br>
            <a:r>
              <a:rPr lang="en-US" sz="4000" b="1" dirty="0"/>
              <a:t>Termination for non-Attendance – Art 13, sect 4</a:t>
            </a:r>
          </a:p>
        </p:txBody>
      </p:sp>
      <p:sp>
        <p:nvSpPr>
          <p:cNvPr id="19" name="Title 17"/>
          <p:cNvSpPr txBox="1">
            <a:spLocks/>
          </p:cNvSpPr>
          <p:nvPr/>
        </p:nvSpPr>
        <p:spPr>
          <a:xfrm>
            <a:off x="6245352" y="1143000"/>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latin typeface="+mj-lt"/>
                <a:ea typeface="+mj-ea"/>
                <a:cs typeface="+mj-cs"/>
              </a:rPr>
              <a:t>Radiation - Manque d’assiduité - Art 13, § 4</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32094927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R="0" lvl="0" algn="just">
              <a:lnSpc>
                <a:spcPct val="100000"/>
              </a:lnSpc>
              <a:spcBef>
                <a:spcPts val="0"/>
              </a:spcBef>
              <a:spcAft>
                <a:spcPts val="0"/>
              </a:spcAft>
            </a:pPr>
            <a:r>
              <a:rPr lang="en-US" sz="2400" b="1" dirty="0">
                <a:solidFill>
                  <a:srgbClr val="000000"/>
                </a:solidFill>
                <a:effectLst/>
                <a:ea typeface="Calibri" panose="020F0502020204030204" pitchFamily="34" charset="0"/>
                <a:cs typeface="Times New Roman" panose="02020603050405020304" pitchFamily="18" charset="0"/>
              </a:rPr>
              <a:t>Article 16 Acceptance of Object and Compliance with Constitution and Bylaws</a:t>
            </a:r>
          </a:p>
          <a:p>
            <a:pPr marR="0" lvl="0" algn="just">
              <a:lnSpc>
                <a:spcPct val="100000"/>
              </a:lnSpc>
              <a:spcBef>
                <a:spcPts val="0"/>
              </a:spcBef>
              <a:spcAft>
                <a:spcPts val="0"/>
              </a:spcAft>
            </a:pPr>
            <a:endParaRPr lang="en-US" sz="2400" b="1" dirty="0">
              <a:solidFill>
                <a:srgbClr val="000000"/>
              </a:solidFill>
              <a:effectLst/>
              <a:ea typeface="Calibri" panose="020F0502020204030204" pitchFamily="34" charset="0"/>
              <a:cs typeface="Times New Roman" panose="02020603050405020304" pitchFamily="18" charset="0"/>
            </a:endParaRPr>
          </a:p>
          <a:p>
            <a:pPr marR="0" lvl="0" algn="just">
              <a:lnSpc>
                <a:spcPct val="100000"/>
              </a:lnSpc>
              <a:spcBef>
                <a:spcPts val="0"/>
              </a:spcBef>
              <a:spcAft>
                <a:spcPts val="0"/>
              </a:spcAft>
            </a:pPr>
            <a:r>
              <a:rPr lang="en-US" sz="2400" dirty="0">
                <a:solidFill>
                  <a:srgbClr val="000000"/>
                </a:solidFill>
                <a:effectLst/>
                <a:ea typeface="Calibri" panose="020F0502020204030204" pitchFamily="34" charset="0"/>
                <a:cs typeface="Times New Roman" panose="02020603050405020304" pitchFamily="18" charset="0"/>
              </a:rPr>
              <a:t>By paying dues, a member accepts the principles of Rotary expressed in its object and agrees to comply with and be bound by the club constitution and bylaws. On these conditions alone is a member entitled to the privileges of this club. Each member shall be subject to the terms of the club constitution and bylaws whether or not the member has received copies of them.</a:t>
            </a:r>
            <a:endParaRPr lang="en-US" sz="24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27</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1600200"/>
            <a:ext cx="5715000" cy="4800600"/>
          </a:xfrm>
          <a:prstGeom prst="rect">
            <a:avLst/>
          </a:prstGeom>
          <a:noFill/>
        </p:spPr>
        <p:txBody>
          <a:bodyPr vert="horz" lIns="91440" tIns="45720" rIns="91440" bIns="45720" rtlCol="0">
            <a:noAutofit/>
          </a:bodyPr>
          <a:lstStyle/>
          <a:p>
            <a:pPr lvl="0">
              <a:lnSpc>
                <a:spcPct val="90000"/>
              </a:lnSpc>
              <a:spcBef>
                <a:spcPts val="1000"/>
              </a:spcBef>
            </a:pPr>
            <a:r>
              <a:rPr lang="fr-FR" sz="2400" b="1" dirty="0">
                <a:solidFill>
                  <a:srgbClr val="7030A0"/>
                </a:solidFill>
              </a:rPr>
              <a:t>Article 16 Acceptation du But du Rotary et respect des Statuts et Règlement Intérieur</a:t>
            </a:r>
          </a:p>
          <a:p>
            <a:pPr lvl="0">
              <a:lnSpc>
                <a:spcPct val="90000"/>
              </a:lnSpc>
              <a:spcBef>
                <a:spcPts val="1000"/>
              </a:spcBef>
            </a:pPr>
            <a:endParaRPr lang="fr-FR" sz="2000" b="1" dirty="0">
              <a:solidFill>
                <a:srgbClr val="7030A0"/>
              </a:solidFill>
            </a:endParaRPr>
          </a:p>
          <a:p>
            <a:pPr lvl="0">
              <a:lnSpc>
                <a:spcPct val="90000"/>
              </a:lnSpc>
              <a:spcBef>
                <a:spcPts val="1000"/>
              </a:spcBef>
            </a:pPr>
            <a:r>
              <a:rPr lang="fr-FR" sz="2400" dirty="0">
                <a:solidFill>
                  <a:srgbClr val="7030A0"/>
                </a:solidFill>
              </a:rPr>
              <a:t>En payant sa cotisation, un membre accepte les principes du Rotary exprimés dans son but et s'engage à respecter les statuts et le règlement intérieur du club. C'est à ces seules conditions qu'un membre peut bénéficier des privilèges de ce club. Chaque membre est soumis aux dispositions des statuts et du règlement intérieur du club, qu'il en ait reçu copie ou non.</a:t>
            </a:r>
            <a:endParaRPr lang="en-US" sz="24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Other provisions to note:</a:t>
            </a:r>
          </a:p>
        </p:txBody>
      </p:sp>
      <p:sp>
        <p:nvSpPr>
          <p:cNvPr id="19" name="Title 17"/>
          <p:cNvSpPr txBox="1">
            <a:spLocks/>
          </p:cNvSpPr>
          <p:nvPr/>
        </p:nvSpPr>
        <p:spPr>
          <a:xfrm>
            <a:off x="6245352" y="898525"/>
            <a:ext cx="5486400" cy="914400"/>
          </a:xfrm>
          <a:prstGeom prst="rect">
            <a:avLst/>
          </a:prstGeom>
        </p:spPr>
        <p:txBody>
          <a:bodyPr vert="horz" lIns="91440" tIns="45720" rIns="91440" bIns="45720" rtlCol="0" anchor="ctr" anchorCtr="0">
            <a:normAutofit fontScale="92500"/>
          </a:bodyPr>
          <a:lstStyle/>
          <a:p>
            <a:pPr lvl="0">
              <a:lnSpc>
                <a:spcPct val="90000"/>
              </a:lnSpc>
              <a:spcBef>
                <a:spcPct val="0"/>
              </a:spcBef>
              <a:defRPr/>
            </a:pPr>
            <a:r>
              <a:rPr lang="fr-FR" sz="4000" b="1" dirty="0">
                <a:solidFill>
                  <a:srgbClr val="7030A0"/>
                </a:solidFill>
                <a:latin typeface="+mj-lt"/>
                <a:ea typeface="+mj-ea"/>
                <a:cs typeface="+mj-cs"/>
              </a:rPr>
              <a:t>Autres dispositions à noter </a:t>
            </a:r>
            <a:r>
              <a:rPr lang="fr-FR" sz="4000" dirty="0">
                <a:solidFill>
                  <a:srgbClr val="7030A0"/>
                </a:solidFill>
                <a:latin typeface="+mj-lt"/>
                <a:ea typeface="+mj-ea"/>
                <a:cs typeface="+mj-cs"/>
              </a:rPr>
              <a:t>:</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459773431"/>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marR="0">
              <a:spcBef>
                <a:spcPts val="120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Article 18 Bylaws </a:t>
            </a:r>
            <a:endParaRPr lang="en-US" sz="1800" b="1" dirty="0">
              <a:latin typeface="Sentinel Bold"/>
              <a:ea typeface="Calibri" panose="020F0502020204030204" pitchFamily="34" charset="0"/>
              <a:cs typeface="Times New Roman" panose="02020603050405020304" pitchFamily="18" charset="0"/>
            </a:endParaRPr>
          </a:p>
          <a:p>
            <a:pPr marL="457200" marR="0">
              <a:spcBef>
                <a:spcPts val="1200"/>
              </a:spcBef>
              <a:spcAft>
                <a:spcPts val="0"/>
              </a:spcAft>
            </a:pPr>
            <a:endParaRPr lang="en-US" sz="1800" b="1" dirty="0">
              <a:solidFill>
                <a:srgbClr val="000000"/>
              </a:solidFill>
              <a:effectLst/>
              <a:latin typeface="Sentinel Bold"/>
              <a:ea typeface="Calibri" panose="020F0502020204030204" pitchFamily="34" charset="0"/>
              <a:cs typeface="Times New Roman" panose="02020603050405020304" pitchFamily="18" charset="0"/>
            </a:endParaRPr>
          </a:p>
          <a:p>
            <a:pPr marL="49213" marR="0" algn="just">
              <a:spcBef>
                <a:spcPts val="1200"/>
              </a:spcBef>
              <a:spcAft>
                <a:spcPts val="0"/>
              </a:spcAft>
            </a:pPr>
            <a:r>
              <a:rPr lang="en-US" sz="2800" dirty="0">
                <a:solidFill>
                  <a:srgbClr val="000000"/>
                </a:solidFill>
                <a:effectLst/>
                <a:ea typeface="Calibri" panose="020F0502020204030204" pitchFamily="34" charset="0"/>
                <a:cs typeface="Times New Roman" panose="02020603050405020304" pitchFamily="18" charset="0"/>
              </a:rPr>
              <a:t>This club shall adopt bylaws that are consistent with the RI constitution and bylaws, with the rules of procedure for an administrative territorial unit, where established by RI, and with this constitution, to give additional provisions for the government of this club. The bylaws may be amended as they provide. </a:t>
            </a:r>
            <a:endParaRPr lang="en-US" sz="2800" dirty="0">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28</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1" y="2155571"/>
            <a:ext cx="5946641" cy="4016629"/>
          </a:xfrm>
          <a:prstGeom prst="rect">
            <a:avLst/>
          </a:prstGeom>
          <a:noFill/>
        </p:spPr>
        <p:txBody>
          <a:bodyPr vert="horz" lIns="91440" tIns="45720" rIns="91440" bIns="45720" rtlCol="0">
            <a:noAutofit/>
          </a:bodyPr>
          <a:lstStyle/>
          <a:p>
            <a:pPr lvl="0">
              <a:lnSpc>
                <a:spcPct val="90000"/>
              </a:lnSpc>
              <a:spcBef>
                <a:spcPts val="1000"/>
              </a:spcBef>
            </a:pPr>
            <a:r>
              <a:rPr lang="fr-FR" sz="2800" dirty="0">
                <a:solidFill>
                  <a:srgbClr val="7030A0"/>
                </a:solidFill>
              </a:rPr>
              <a:t>Le club adopte un règlement intérieur conforme aux statuts et au règlement intérieur du R.I., aux règles de procédure d'une unité territoriale administrative, lorsqu'elles sont établies par le R.I., et aux présents statuts, afin de donner des dispositions supplémentaires pour le fonctionnement du club. Le règlement intérieur peut être modifié selon ses dispositions. </a:t>
            </a: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Other provisions to note:</a:t>
            </a:r>
          </a:p>
        </p:txBody>
      </p:sp>
      <p:sp>
        <p:nvSpPr>
          <p:cNvPr id="19" name="Title 17"/>
          <p:cNvSpPr txBox="1">
            <a:spLocks/>
          </p:cNvSpPr>
          <p:nvPr/>
        </p:nvSpPr>
        <p:spPr>
          <a:xfrm>
            <a:off x="6245352" y="1153250"/>
            <a:ext cx="5486400" cy="914400"/>
          </a:xfrm>
          <a:prstGeom prst="rect">
            <a:avLst/>
          </a:prstGeom>
        </p:spPr>
        <p:txBody>
          <a:bodyPr vert="horz" lIns="91440" tIns="45720" rIns="91440" bIns="45720" rtlCol="0" anchor="ctr" anchorCtr="0">
            <a:normAutofit fontScale="92500" lnSpcReduction="10000"/>
          </a:bodyPr>
          <a:lstStyle/>
          <a:p>
            <a:pPr lvl="0">
              <a:lnSpc>
                <a:spcPct val="90000"/>
              </a:lnSpc>
              <a:spcBef>
                <a:spcPct val="0"/>
              </a:spcBef>
              <a:defRPr/>
            </a:pPr>
            <a:r>
              <a:rPr lang="fr-FR" sz="4000" b="1" dirty="0">
                <a:solidFill>
                  <a:srgbClr val="7030A0"/>
                </a:solidFill>
                <a:latin typeface="+mj-lt"/>
                <a:ea typeface="+mj-ea"/>
                <a:cs typeface="+mj-cs"/>
              </a:rPr>
              <a:t>Autres dispositions à noter :</a:t>
            </a:r>
          </a:p>
          <a:p>
            <a:pPr lvl="0">
              <a:lnSpc>
                <a:spcPct val="90000"/>
              </a:lnSpc>
              <a:spcBef>
                <a:spcPct val="0"/>
              </a:spcBef>
              <a:defRPr/>
            </a:pPr>
            <a:r>
              <a:rPr lang="fr-FR" sz="2600" b="1" dirty="0">
                <a:solidFill>
                  <a:srgbClr val="7030A0"/>
                </a:solidFill>
                <a:latin typeface="+mj-lt"/>
                <a:ea typeface="+mj-ea"/>
                <a:cs typeface="+mj-cs"/>
              </a:rPr>
              <a:t>Article 18 Règlement Intérieur </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22713151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90500" y="1304463"/>
            <a:ext cx="5715000" cy="4800600"/>
          </a:xfrm>
        </p:spPr>
        <p:txBody>
          <a:bodyPr>
            <a:noAutofit/>
          </a:bodyPr>
          <a:lstStyle/>
          <a:p>
            <a:pPr marL="49213" marR="0">
              <a:spcBef>
                <a:spcPts val="1200"/>
              </a:spcBef>
              <a:spcAft>
                <a:spcPts val="0"/>
              </a:spcAft>
            </a:pPr>
            <a:r>
              <a:rPr lang="en-US" sz="2000" b="1" dirty="0">
                <a:solidFill>
                  <a:srgbClr val="000000"/>
                </a:solidFill>
                <a:effectLst/>
                <a:ea typeface="Calibri" panose="020F0502020204030204" pitchFamily="34" charset="0"/>
                <a:cs typeface="Times New Roman" panose="02020603050405020304" pitchFamily="18" charset="0"/>
              </a:rPr>
              <a:t>Note Article 19 of Standard Club </a:t>
            </a:r>
            <a:r>
              <a:rPr lang="en-US" sz="2000" b="1" dirty="0">
                <a:solidFill>
                  <a:srgbClr val="000000"/>
                </a:solidFill>
                <a:ea typeface="Calibri" panose="020F0502020204030204" pitchFamily="34" charset="0"/>
                <a:cs typeface="Times New Roman" panose="02020603050405020304" pitchFamily="18" charset="0"/>
              </a:rPr>
              <a:t>Constitution </a:t>
            </a:r>
          </a:p>
          <a:p>
            <a:pPr marL="49213" marR="0">
              <a:spcBef>
                <a:spcPts val="1200"/>
              </a:spcBef>
              <a:spcAft>
                <a:spcPts val="0"/>
              </a:spcAft>
            </a:pPr>
            <a:r>
              <a:rPr lang="en-US" sz="2000" dirty="0">
                <a:solidFill>
                  <a:srgbClr val="000000"/>
                </a:solidFill>
                <a:ea typeface="Calibri" panose="020F0502020204030204" pitchFamily="34" charset="0"/>
                <a:cs typeface="Times New Roman" panose="02020603050405020304" pitchFamily="18" charset="0"/>
              </a:rPr>
              <a:t>– Adopting different rules on these issues in the bylaws doesn’t mean change the Standard Club Constitution </a:t>
            </a:r>
          </a:p>
          <a:p>
            <a:pPr marL="49213" marR="0">
              <a:spcBef>
                <a:spcPts val="1200"/>
              </a:spcBef>
              <a:spcAft>
                <a:spcPts val="0"/>
              </a:spcAft>
            </a:pPr>
            <a:r>
              <a:rPr lang="en-US" sz="2000" dirty="0">
                <a:solidFill>
                  <a:srgbClr val="000000"/>
                </a:solidFill>
                <a:ea typeface="Calibri" panose="020F0502020204030204" pitchFamily="34" charset="0"/>
                <a:cs typeface="Times New Roman" panose="02020603050405020304" pitchFamily="18" charset="0"/>
              </a:rPr>
              <a:t>Note procedure for amending bylaws in the recommended club by laws – yours may be different. </a:t>
            </a:r>
          </a:p>
          <a:p>
            <a:pPr marL="49213" marR="0">
              <a:spcBef>
                <a:spcPts val="1200"/>
              </a:spcBef>
              <a:spcAft>
                <a:spcPts val="0"/>
              </a:spcAft>
            </a:pPr>
            <a:r>
              <a:rPr lang="en-US" sz="2000" dirty="0">
                <a:solidFill>
                  <a:srgbClr val="000000"/>
                </a:solidFill>
                <a:ea typeface="Calibri" panose="020F0502020204030204" pitchFamily="34" charset="0"/>
                <a:cs typeface="Times New Roman" panose="02020603050405020304" pitchFamily="18" charset="0"/>
              </a:rPr>
              <a:t>See Article 11</a:t>
            </a:r>
          </a:p>
          <a:p>
            <a:pPr marL="49213" marR="0">
              <a:spcBef>
                <a:spcPts val="1200"/>
              </a:spcBef>
              <a:spcAft>
                <a:spcPts val="0"/>
              </a:spcAft>
            </a:pPr>
            <a:r>
              <a:rPr lang="en-US" sz="2000" dirty="0">
                <a:solidFill>
                  <a:srgbClr val="000000"/>
                </a:solidFill>
                <a:ea typeface="Calibri" panose="020F0502020204030204" pitchFamily="34" charset="0"/>
                <a:cs typeface="Times New Roman" panose="02020603050405020304" pitchFamily="18" charset="0"/>
              </a:rPr>
              <a:t>These bylaws may be amended at any regular club meeting. Changing the club bylaws requires sending written notice to each member 21 days before the meeting, having a quorum present for the vote, and having two-thirds of the votes support the change. Changes to these bylaws must be consistent with the Standard Rotary Club Constitution, the RI Constitution and Bylaws, and the Rotary Code of Policies</a:t>
            </a:r>
            <a:r>
              <a:rPr lang="en-US" sz="1800" dirty="0">
                <a:solidFill>
                  <a:srgbClr val="000000"/>
                </a:solidFill>
                <a:ea typeface="Calibri" panose="020F0502020204030204" pitchFamily="34" charset="0"/>
                <a:cs typeface="Times New Roman" panose="02020603050405020304" pitchFamily="18" charset="0"/>
              </a:rPr>
              <a:t>.</a:t>
            </a:r>
          </a:p>
          <a:p>
            <a:pPr marL="457200" marR="0">
              <a:spcBef>
                <a:spcPts val="1200"/>
              </a:spcBef>
              <a:spcAft>
                <a:spcPts val="0"/>
              </a:spcAft>
            </a:pPr>
            <a:endParaRPr lang="en-US" sz="1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29</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15057" y="1287296"/>
            <a:ext cx="5715000" cy="5037304"/>
          </a:xfrm>
          <a:prstGeom prst="rect">
            <a:avLst/>
          </a:prstGeom>
          <a:noFill/>
        </p:spPr>
        <p:txBody>
          <a:bodyPr vert="horz" lIns="91440" tIns="45720" rIns="91440" bIns="45720" rtlCol="0">
            <a:noAutofit/>
          </a:bodyPr>
          <a:lstStyle/>
          <a:p>
            <a:pPr>
              <a:lnSpc>
                <a:spcPct val="90000"/>
              </a:lnSpc>
              <a:spcBef>
                <a:spcPts val="1000"/>
              </a:spcBef>
            </a:pPr>
            <a:r>
              <a:rPr lang="fr-FR" sz="2000" b="1" dirty="0">
                <a:solidFill>
                  <a:srgbClr val="7030A0"/>
                </a:solidFill>
                <a:ea typeface="+mj-ea"/>
                <a:cs typeface="+mj-cs"/>
              </a:rPr>
              <a:t>Note Article 19 des Statuts types du Club</a:t>
            </a:r>
          </a:p>
          <a:p>
            <a:pPr lvl="0">
              <a:lnSpc>
                <a:spcPct val="90000"/>
              </a:lnSpc>
              <a:spcBef>
                <a:spcPts val="1000"/>
              </a:spcBef>
            </a:pPr>
            <a:r>
              <a:rPr lang="fr-FR" dirty="0">
                <a:solidFill>
                  <a:srgbClr val="7030A0"/>
                </a:solidFill>
              </a:rPr>
              <a:t>- Adopter des règles différentes sur ces questions dans le règlement intérieur ne signifie pas changer les statuts types du club. </a:t>
            </a:r>
          </a:p>
          <a:p>
            <a:pPr lvl="0">
              <a:lnSpc>
                <a:spcPct val="90000"/>
              </a:lnSpc>
              <a:spcBef>
                <a:spcPts val="1000"/>
              </a:spcBef>
            </a:pPr>
            <a:r>
              <a:rPr lang="fr-FR" dirty="0">
                <a:solidFill>
                  <a:srgbClr val="7030A0"/>
                </a:solidFill>
              </a:rPr>
              <a:t>Notez la procédure de modification du règlement intérieur dans les statuts recommandés du club - les vôtres peuvent être différents. </a:t>
            </a:r>
          </a:p>
          <a:p>
            <a:pPr lvl="0">
              <a:lnSpc>
                <a:spcPct val="90000"/>
              </a:lnSpc>
              <a:spcBef>
                <a:spcPts val="1000"/>
              </a:spcBef>
            </a:pPr>
            <a:r>
              <a:rPr lang="fr-FR" dirty="0">
                <a:solidFill>
                  <a:srgbClr val="7030A0"/>
                </a:solidFill>
              </a:rPr>
              <a:t>Voir l'article 11</a:t>
            </a:r>
          </a:p>
          <a:p>
            <a:pPr lvl="0">
              <a:lnSpc>
                <a:spcPct val="90000"/>
              </a:lnSpc>
              <a:spcBef>
                <a:spcPts val="1000"/>
              </a:spcBef>
            </a:pPr>
            <a:r>
              <a:rPr lang="fr-FR" dirty="0">
                <a:solidFill>
                  <a:srgbClr val="7030A0"/>
                </a:solidFill>
              </a:rPr>
              <a:t>Ce règlement intérieur peut être modifié lors de toute réunion statutaire du club. Pour modifier le règlement intérieur du club, il est nécessaire d'envoyer une notification écrite à chaque membre 21 jours avant la réunion, de réunir le quorum pour le vote et d'obtenir les deux tiers des votes en faveur de la modification. Les modifications du règlement intérieur doivent être conformes aux statuts types du Rotary club, aux statuts et au règlement intérieur du Rotary et au Code des procédures du Rotary.</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419158"/>
            <a:ext cx="5486400" cy="914400"/>
          </a:xfrm>
        </p:spPr>
        <p:txBody>
          <a:bodyPr anchor="ctr" anchorCtr="0">
            <a:normAutofit fontScale="90000"/>
          </a:bodyPr>
          <a:lstStyle/>
          <a:p>
            <a:r>
              <a:rPr lang="en-US" sz="4000" dirty="0"/>
              <a:t/>
            </a:r>
            <a:br>
              <a:rPr lang="en-US" sz="4000" dirty="0"/>
            </a:br>
            <a:r>
              <a:rPr lang="en-US" sz="4000" b="1" dirty="0"/>
              <a:t>Other provisions to note:</a:t>
            </a:r>
          </a:p>
        </p:txBody>
      </p:sp>
      <p:sp>
        <p:nvSpPr>
          <p:cNvPr id="19" name="Title 17"/>
          <p:cNvSpPr txBox="1">
            <a:spLocks/>
          </p:cNvSpPr>
          <p:nvPr/>
        </p:nvSpPr>
        <p:spPr>
          <a:xfrm>
            <a:off x="6258052" y="723900"/>
            <a:ext cx="5486400" cy="635000"/>
          </a:xfrm>
          <a:prstGeom prst="rect">
            <a:avLst/>
          </a:prstGeom>
        </p:spPr>
        <p:txBody>
          <a:bodyPr vert="horz" lIns="91440" tIns="45720" rIns="91440" bIns="45720" rtlCol="0" anchor="ctr" anchorCtr="0">
            <a:normAutofit fontScale="92500"/>
          </a:bodyPr>
          <a:lstStyle/>
          <a:p>
            <a:pPr lvl="0">
              <a:lnSpc>
                <a:spcPct val="90000"/>
              </a:lnSpc>
              <a:spcBef>
                <a:spcPct val="0"/>
              </a:spcBef>
              <a:defRPr/>
            </a:pPr>
            <a:r>
              <a:rPr lang="fr-FR" sz="4000" dirty="0">
                <a:solidFill>
                  <a:srgbClr val="7030A0"/>
                </a:solidFill>
                <a:latin typeface="+mj-lt"/>
                <a:ea typeface="+mj-ea"/>
                <a:cs typeface="+mj-cs"/>
              </a:rPr>
              <a:t>Autres dispositions à noter:</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48962596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endParaRPr lang="en-US" sz="3200" dirty="0"/>
          </a:p>
          <a:p>
            <a:pPr marL="457200" indent="-457200">
              <a:buFont typeface="Wingdings" panose="05000000000000000000" pitchFamily="2" charset="2"/>
              <a:buChar char="Ø"/>
            </a:pPr>
            <a:r>
              <a:rPr lang="en-US" sz="3200" dirty="0"/>
              <a:t>Identify and revise Club’s constitutional documents as permissible.</a:t>
            </a:r>
          </a:p>
          <a:p>
            <a:pPr marL="457200" indent="-457200">
              <a:buFont typeface="Wingdings" panose="05000000000000000000" pitchFamily="2" charset="2"/>
              <a:buChar char="Ø"/>
            </a:pPr>
            <a:r>
              <a:rPr lang="en-US" sz="3200" dirty="0"/>
              <a:t>Does your club typically refer to its actual constitution regularly or just the bylaws?</a:t>
            </a:r>
          </a:p>
          <a:p>
            <a:endParaRPr lang="en-US" sz="2800" dirty="0"/>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197768"/>
            <a:ext cx="5715000" cy="4203032"/>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Identifier et réviser les statuts du </a:t>
            </a:r>
            <a:r>
              <a:rPr lang="fr-FR" sz="3200" dirty="0" smtClean="0">
                <a:solidFill>
                  <a:srgbClr val="7030A0"/>
                </a:solidFill>
              </a:rPr>
              <a:t>Club</a:t>
            </a:r>
            <a:r>
              <a:rPr lang="fr-FR" sz="3200" dirty="0">
                <a:solidFill>
                  <a:srgbClr val="7030A0"/>
                </a:solidFill>
              </a:rPr>
              <a:t>, le cas échéant.</a:t>
            </a:r>
          </a:p>
          <a:p>
            <a:pPr lvl="0">
              <a:lnSpc>
                <a:spcPct val="90000"/>
              </a:lnSpc>
              <a:spcBef>
                <a:spcPts val="1000"/>
              </a:spcBef>
            </a:pPr>
            <a:endParaRPr lang="fr-FR" sz="2800" dirty="0">
              <a:solidFill>
                <a:srgbClr val="7030A0"/>
              </a:solidFill>
            </a:endParaRPr>
          </a:p>
          <a:p>
            <a:pPr marL="457200" lvl="0" indent="-457200">
              <a:lnSpc>
                <a:spcPct val="90000"/>
              </a:lnSpc>
              <a:spcBef>
                <a:spcPts val="1000"/>
              </a:spcBef>
              <a:buFont typeface="Wingdings" panose="05000000000000000000" pitchFamily="2" charset="2"/>
              <a:buChar char="Ø"/>
            </a:pPr>
            <a:r>
              <a:rPr lang="fr-FR" sz="3200" dirty="0">
                <a:solidFill>
                  <a:srgbClr val="7030A0"/>
                </a:solidFill>
              </a:rPr>
              <a:t>Votre club se réfère-t-il régulièrement à ses statuts ou seulement à son règlement intérieur ?</a:t>
            </a:r>
          </a:p>
          <a:p>
            <a:pPr lvl="2" indent="-228600">
              <a:lnSpc>
                <a:spcPct val="90000"/>
              </a:lnSpc>
              <a:spcBef>
                <a:spcPts val="500"/>
              </a:spcBef>
              <a:buFont typeface="+mj-lt"/>
              <a:buAutoNum type="romanLcPeriod"/>
            </a:pP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HOW?</a:t>
            </a:r>
          </a:p>
        </p:txBody>
      </p:sp>
      <p:sp>
        <p:nvSpPr>
          <p:cNvPr id="19" name="Title 17"/>
          <p:cNvSpPr txBox="1">
            <a:spLocks/>
          </p:cNvSpPr>
          <p:nvPr/>
        </p:nvSpPr>
        <p:spPr>
          <a:xfrm>
            <a:off x="6245352" y="685800"/>
            <a:ext cx="5486400" cy="914400"/>
          </a:xfrm>
          <a:prstGeom prst="rect">
            <a:avLst/>
          </a:prstGeom>
        </p:spPr>
        <p:txBody>
          <a:bodyPr vert="horz" lIns="91440" tIns="45720" rIns="91440" bIns="45720" rtlCol="0" anchor="ctr" anchorCtr="0">
            <a:normAutofit/>
          </a:bodyPr>
          <a:lstStyle/>
          <a:p>
            <a:pPr lvl="0">
              <a:lnSpc>
                <a:spcPct val="90000"/>
              </a:lnSpc>
              <a:spcBef>
                <a:spcPct val="0"/>
              </a:spcBef>
              <a:defRPr/>
            </a:pPr>
            <a:endParaRPr kumimoji="0" lang="en-US" sz="4000" b="0"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extBox 10">
            <a:extLst>
              <a:ext uri="{FF2B5EF4-FFF2-40B4-BE49-F238E27FC236}">
                <a16:creationId xmlns="" xmlns:a16="http://schemas.microsoft.com/office/drawing/2014/main" id="{5D008538-8012-4068-B2B6-106813EE95A0}"/>
              </a:ext>
            </a:extLst>
          </p:cNvPr>
          <p:cNvSpPr txBox="1"/>
          <p:nvPr/>
        </p:nvSpPr>
        <p:spPr>
          <a:xfrm>
            <a:off x="6245352" y="1086838"/>
            <a:ext cx="5108446" cy="646331"/>
          </a:xfrm>
          <a:prstGeom prst="rect">
            <a:avLst/>
          </a:prstGeom>
          <a:noFill/>
        </p:spPr>
        <p:txBody>
          <a:bodyPr wrap="square">
            <a:spAutoFit/>
          </a:bodyPr>
          <a:lstStyle/>
          <a:p>
            <a:r>
              <a:rPr lang="en-US" sz="3600" dirty="0"/>
              <a:t>COMMENT?</a:t>
            </a:r>
          </a:p>
        </p:txBody>
      </p:sp>
    </p:spTree>
    <p:extLst>
      <p:ext uri="{BB962C8B-B14F-4D97-AF65-F5344CB8AC3E}">
        <p14:creationId xmlns="" xmlns:p14="http://schemas.microsoft.com/office/powerpoint/2010/main" val="1142040662"/>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50876" y="1463675"/>
            <a:ext cx="5715000" cy="4800600"/>
          </a:xfrm>
        </p:spPr>
        <p:txBody>
          <a:bodyPr>
            <a:noAutofit/>
          </a:bodyPr>
          <a:lstStyle/>
          <a:p>
            <a:pPr marL="176213" marR="0">
              <a:spcBef>
                <a:spcPts val="1200"/>
              </a:spcBef>
              <a:spcAft>
                <a:spcPts val="0"/>
              </a:spcAft>
            </a:pPr>
            <a:r>
              <a:rPr lang="en-US" sz="2400" dirty="0">
                <a:solidFill>
                  <a:srgbClr val="000000"/>
                </a:solidFill>
                <a:ea typeface="Calibri" panose="020F0502020204030204" pitchFamily="34" charset="0"/>
                <a:cs typeface="Times New Roman" panose="02020603050405020304" pitchFamily="18" charset="0"/>
              </a:rPr>
              <a:t>Note procedure for amending bylaws in the recommended club by laws – yours may be different. Article 11 of Recommended by laws</a:t>
            </a:r>
          </a:p>
          <a:p>
            <a:pPr marL="176213" marR="0" algn="just">
              <a:spcBef>
                <a:spcPts val="1200"/>
              </a:spcBef>
              <a:spcAft>
                <a:spcPts val="0"/>
              </a:spcAft>
            </a:pPr>
            <a:r>
              <a:rPr lang="en-US" sz="2400" dirty="0">
                <a:solidFill>
                  <a:srgbClr val="000000"/>
                </a:solidFill>
                <a:ea typeface="Calibri" panose="020F0502020204030204" pitchFamily="34" charset="0"/>
                <a:cs typeface="Times New Roman" panose="02020603050405020304" pitchFamily="18" charset="0"/>
              </a:rPr>
              <a:t>These bylaws may be amended at any regular club meeting. Changing the club bylaws requires sending written notice to each member 21 days before the meeting, having a quorum present for the vote, and having two-thirds of the votes support the change. Changes to these bylaws must be consistent with the Standard Rotary Club Constitution, the RI Constitution and Bylaws, and the Rotary Code of Policies.</a:t>
            </a:r>
          </a:p>
          <a:p>
            <a:pPr marL="457200" marR="0">
              <a:spcBef>
                <a:spcPts val="1200"/>
              </a:spcBef>
              <a:spcAft>
                <a:spcPts val="0"/>
              </a:spcAft>
            </a:pPr>
            <a:endParaRPr lang="en-US" sz="1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30</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1421794"/>
            <a:ext cx="5715000" cy="4800600"/>
          </a:xfrm>
          <a:prstGeom prst="rect">
            <a:avLst/>
          </a:prstGeom>
          <a:noFill/>
        </p:spPr>
        <p:txBody>
          <a:bodyPr vert="horz" lIns="91440" tIns="45720" rIns="91440" bIns="45720" rtlCol="0">
            <a:noAutofit/>
          </a:bodyPr>
          <a:lstStyle/>
          <a:p>
            <a:pPr lvl="0">
              <a:lnSpc>
                <a:spcPct val="90000"/>
              </a:lnSpc>
              <a:spcBef>
                <a:spcPts val="1000"/>
              </a:spcBef>
            </a:pPr>
            <a:r>
              <a:rPr lang="fr-FR" sz="2200" dirty="0">
                <a:solidFill>
                  <a:srgbClr val="7030A0"/>
                </a:solidFill>
              </a:rPr>
              <a:t>Notez la procédure de modification du règlement intérieur dans les statuts recommandés du club - la vôtre peut être différente. Article 11 des statuts recommandés.</a:t>
            </a:r>
          </a:p>
          <a:p>
            <a:pPr lvl="0">
              <a:lnSpc>
                <a:spcPct val="90000"/>
              </a:lnSpc>
              <a:spcBef>
                <a:spcPts val="1000"/>
              </a:spcBef>
            </a:pPr>
            <a:r>
              <a:rPr lang="fr-FR" sz="2200" dirty="0">
                <a:solidFill>
                  <a:srgbClr val="7030A0"/>
                </a:solidFill>
              </a:rPr>
              <a:t>Ce règlement intérieur peut être modifié lors de toute réunion ordinaire du club. Pour modifier le règlement intérieur du club, il est nécessaire d'envoyer une notification écrite à chaque membre 21 jours avant la réunion, de réunir le quorum pour le vote et d'obtenir les deux tiers des votes en faveur de la modification. Les modifications du règlement intérieur doivent être conformes aux statuts types du Rotary club, aux statuts et au règlement intérieur du Rotary et au Code des procédures du Rotary.</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98704" y="549275"/>
            <a:ext cx="5486400" cy="914400"/>
          </a:xfrm>
        </p:spPr>
        <p:txBody>
          <a:bodyPr anchor="ctr" anchorCtr="0">
            <a:normAutofit fontScale="90000"/>
          </a:bodyPr>
          <a:lstStyle/>
          <a:p>
            <a:r>
              <a:rPr lang="en-US" sz="4000" dirty="0"/>
              <a:t/>
            </a:r>
            <a:br>
              <a:rPr lang="en-US" sz="4000" dirty="0"/>
            </a:br>
            <a:r>
              <a:rPr lang="en-US" sz="4000" b="1" dirty="0"/>
              <a:t>Other provisions to note:</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itle 17">
            <a:extLst>
              <a:ext uri="{FF2B5EF4-FFF2-40B4-BE49-F238E27FC236}">
                <a16:creationId xmlns="" xmlns:a16="http://schemas.microsoft.com/office/drawing/2014/main" id="{C8A689C1-4433-4AB8-9DCA-88398CC13748}"/>
              </a:ext>
            </a:extLst>
          </p:cNvPr>
          <p:cNvSpPr txBox="1">
            <a:spLocks/>
          </p:cNvSpPr>
          <p:nvPr/>
        </p:nvSpPr>
        <p:spPr>
          <a:xfrm>
            <a:off x="6245352" y="822325"/>
            <a:ext cx="5486400" cy="914400"/>
          </a:xfrm>
          <a:prstGeom prst="rect">
            <a:avLst/>
          </a:prstGeom>
        </p:spPr>
        <p:txBody>
          <a:bodyPr vert="horz" lIns="91440" tIns="45720" rIns="91440" bIns="45720" rtlCol="0" anchor="ctr" anchorCtr="0">
            <a:normAutofit fontScale="92500"/>
          </a:bodyPr>
          <a:lstStyle/>
          <a:p>
            <a:pPr lvl="0">
              <a:lnSpc>
                <a:spcPct val="90000"/>
              </a:lnSpc>
              <a:spcBef>
                <a:spcPct val="0"/>
              </a:spcBef>
              <a:defRPr/>
            </a:pPr>
            <a:r>
              <a:rPr lang="fr-FR" sz="4000" b="1" dirty="0">
                <a:solidFill>
                  <a:srgbClr val="7030A0"/>
                </a:solidFill>
                <a:latin typeface="+mj-lt"/>
                <a:ea typeface="+mj-ea"/>
                <a:cs typeface="+mj-cs"/>
              </a:rPr>
              <a:t>Autres dispositions à noter:</a:t>
            </a:r>
          </a:p>
        </p:txBody>
      </p:sp>
    </p:spTree>
    <p:extLst>
      <p:ext uri="{BB962C8B-B14F-4D97-AF65-F5344CB8AC3E}">
        <p14:creationId xmlns="" xmlns:p14="http://schemas.microsoft.com/office/powerpoint/2010/main" val="265754080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marR="0">
              <a:spcBef>
                <a:spcPts val="1200"/>
              </a:spcBef>
              <a:spcAft>
                <a:spcPts val="0"/>
              </a:spcAft>
            </a:pPr>
            <a:endParaRPr lang="en-US" sz="18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633413" marR="0" indent="-457200">
              <a:spcBef>
                <a:spcPts val="1200"/>
              </a:spcBef>
              <a:spcAft>
                <a:spcPts val="0"/>
              </a:spcAft>
              <a:buFont typeface="Wingdings" panose="05000000000000000000" pitchFamily="2" charset="2"/>
              <a:buChar char="Ø"/>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Meeting format - virtual?</a:t>
            </a:r>
          </a:p>
          <a:p>
            <a:pPr marL="633413" marR="0" indent="-457200">
              <a:spcBef>
                <a:spcPts val="1200"/>
              </a:spcBef>
              <a:spcAft>
                <a:spcPts val="0"/>
              </a:spcAft>
              <a:buFont typeface="Wingdings" panose="05000000000000000000" pitchFamily="2" charset="2"/>
              <a:buChar char="Ø"/>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Hybrid – virtual and physical</a:t>
            </a:r>
          </a:p>
          <a:p>
            <a:pPr marL="633413" marR="0" indent="-457200">
              <a:spcBef>
                <a:spcPts val="1200"/>
              </a:spcBef>
              <a:spcAft>
                <a:spcPts val="0"/>
              </a:spcAft>
              <a:buFont typeface="Wingdings" panose="05000000000000000000" pitchFamily="2" charset="2"/>
              <a:buChar char="Ø"/>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Alternate – Virtual and hybrid</a:t>
            </a:r>
          </a:p>
          <a:p>
            <a:pPr marL="633413" marR="0" indent="-457200">
              <a:spcBef>
                <a:spcPts val="1200"/>
              </a:spcBef>
              <a:spcAft>
                <a:spcPts val="0"/>
              </a:spcAft>
              <a:buFont typeface="Wingdings" panose="05000000000000000000" pitchFamily="2" charset="2"/>
              <a:buChar char="Ø"/>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Reduce meeting frequency – substitute fellowship or service project activity monthly</a:t>
            </a:r>
          </a:p>
          <a:p>
            <a:pPr marL="457200" marR="0">
              <a:spcBef>
                <a:spcPts val="1200"/>
              </a:spcBef>
              <a:spcAft>
                <a:spcPts val="0"/>
              </a:spcAft>
            </a:pPr>
            <a:endParaRPr lang="en-US" sz="1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31</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72200" y="1895475"/>
            <a:ext cx="5791200" cy="3921126"/>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000" dirty="0">
                <a:solidFill>
                  <a:srgbClr val="7030A0"/>
                </a:solidFill>
              </a:rPr>
              <a:t>Format de la réunion - virtuelle ?</a:t>
            </a:r>
          </a:p>
          <a:p>
            <a:pPr marL="457200" lvl="0" indent="-457200">
              <a:lnSpc>
                <a:spcPct val="90000"/>
              </a:lnSpc>
              <a:spcBef>
                <a:spcPts val="1000"/>
              </a:spcBef>
              <a:buFont typeface="Wingdings" panose="05000000000000000000" pitchFamily="2" charset="2"/>
              <a:buChar char="Ø"/>
            </a:pPr>
            <a:r>
              <a:rPr lang="fr-FR" sz="3000" dirty="0">
                <a:solidFill>
                  <a:srgbClr val="7030A0"/>
                </a:solidFill>
              </a:rPr>
              <a:t>Hybride - virtuel et physique</a:t>
            </a:r>
          </a:p>
          <a:p>
            <a:pPr marL="457200" lvl="0" indent="-457200">
              <a:lnSpc>
                <a:spcPct val="90000"/>
              </a:lnSpc>
              <a:spcBef>
                <a:spcPts val="1000"/>
              </a:spcBef>
              <a:buFont typeface="Wingdings" panose="05000000000000000000" pitchFamily="2" charset="2"/>
              <a:buChar char="Ø"/>
            </a:pPr>
            <a:r>
              <a:rPr lang="fr-FR" sz="3000" dirty="0">
                <a:solidFill>
                  <a:srgbClr val="7030A0"/>
                </a:solidFill>
              </a:rPr>
              <a:t>Alternatif - Virtuel et hybride</a:t>
            </a:r>
          </a:p>
          <a:p>
            <a:pPr marL="457200" lvl="0" indent="-457200">
              <a:lnSpc>
                <a:spcPct val="90000"/>
              </a:lnSpc>
              <a:spcBef>
                <a:spcPts val="1000"/>
              </a:spcBef>
              <a:buFont typeface="Wingdings" panose="05000000000000000000" pitchFamily="2" charset="2"/>
              <a:buChar char="Ø"/>
            </a:pPr>
            <a:r>
              <a:rPr lang="fr-FR" sz="3000" dirty="0">
                <a:solidFill>
                  <a:srgbClr val="7030A0"/>
                </a:solidFill>
              </a:rPr>
              <a:t>Réduire la fréquence des réunions – </a:t>
            </a:r>
            <a:r>
              <a:rPr lang="fr-FR" sz="3000" dirty="0" smtClean="0">
                <a:solidFill>
                  <a:srgbClr val="7030A0"/>
                </a:solidFill>
              </a:rPr>
              <a:t>chaque mois, en remplacer une par une activité de camaraderie ou un projet de service.</a:t>
            </a:r>
            <a:endParaRPr lang="fr-FR" sz="30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What to change?</a:t>
            </a:r>
          </a:p>
        </p:txBody>
      </p:sp>
      <p:sp>
        <p:nvSpPr>
          <p:cNvPr id="19" name="Title 17"/>
          <p:cNvSpPr txBox="1">
            <a:spLocks/>
          </p:cNvSpPr>
          <p:nvPr/>
        </p:nvSpPr>
        <p:spPr>
          <a:xfrm>
            <a:off x="6210300" y="935182"/>
            <a:ext cx="5486400" cy="914400"/>
          </a:xfrm>
          <a:prstGeom prst="rect">
            <a:avLst/>
          </a:prstGeom>
        </p:spPr>
        <p:txBody>
          <a:bodyPr vert="horz" lIns="91440" tIns="45720" rIns="91440" bIns="45720" rtlCol="0" anchor="ctr" anchorCtr="0">
            <a:normAutofit/>
          </a:bodyPr>
          <a:lstStyle/>
          <a:p>
            <a:pPr lvl="0">
              <a:lnSpc>
                <a:spcPct val="90000"/>
              </a:lnSpc>
              <a:spcBef>
                <a:spcPct val="0"/>
              </a:spcBef>
              <a:defRPr/>
            </a:pPr>
            <a:r>
              <a:rPr lang="en-US" sz="4000" b="1" dirty="0">
                <a:solidFill>
                  <a:srgbClr val="7030A0"/>
                </a:solidFill>
                <a:latin typeface="+mj-lt"/>
                <a:ea typeface="+mj-ea"/>
                <a:cs typeface="+mj-cs"/>
              </a:rPr>
              <a:t>Que changer ?</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62925563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marR="0">
              <a:spcBef>
                <a:spcPts val="1200"/>
              </a:spcBef>
              <a:spcAft>
                <a:spcPts val="0"/>
              </a:spcAft>
            </a:pPr>
            <a:endParaRPr lang="en-US" sz="18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6213" marR="0">
              <a:spcBef>
                <a:spcPts val="1200"/>
              </a:spcBef>
              <a:spcAft>
                <a:spcPts val="0"/>
              </a:spcAft>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Attendance:</a:t>
            </a:r>
          </a:p>
          <a:p>
            <a:pPr marL="690563" marR="0" indent="-514350">
              <a:spcBef>
                <a:spcPts val="1200"/>
              </a:spcBef>
              <a:spcAft>
                <a:spcPts val="0"/>
              </a:spcAft>
              <a:buAutoNum type="arabicPeriod"/>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Ignore?</a:t>
            </a:r>
          </a:p>
          <a:p>
            <a:pPr marL="690563" marR="0" indent="-514350">
              <a:spcBef>
                <a:spcPts val="1200"/>
              </a:spcBef>
              <a:spcAft>
                <a:spcPts val="0"/>
              </a:spcAft>
              <a:buAutoNum type="arabicPeriod"/>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Track, but don’t impose penalties?</a:t>
            </a:r>
          </a:p>
          <a:p>
            <a:pPr marL="690563" marR="0" indent="-514350">
              <a:spcBef>
                <a:spcPts val="1200"/>
              </a:spcBef>
              <a:spcAft>
                <a:spcPts val="0"/>
              </a:spcAft>
              <a:buAutoNum type="arabicPeriod"/>
            </a:pPr>
            <a:r>
              <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rPr>
              <a:t>New forms of make ups.</a:t>
            </a:r>
          </a:p>
          <a:p>
            <a:pPr marL="457200" marR="0">
              <a:spcBef>
                <a:spcPts val="1200"/>
              </a:spcBef>
              <a:spcAft>
                <a:spcPts val="0"/>
              </a:spcAft>
            </a:pPr>
            <a:endParaRPr lang="en-US" sz="1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32</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324600" y="1974908"/>
            <a:ext cx="5715000" cy="3860627"/>
          </a:xfrm>
          <a:prstGeom prst="rect">
            <a:avLst/>
          </a:prstGeom>
          <a:noFill/>
        </p:spPr>
        <p:txBody>
          <a:bodyPr vert="horz" lIns="91440" tIns="45720" rIns="91440" bIns="45720" rtlCol="0">
            <a:noAutofit/>
          </a:bodyPr>
          <a:lstStyle/>
          <a:p>
            <a:pPr lvl="0">
              <a:lnSpc>
                <a:spcPct val="90000"/>
              </a:lnSpc>
              <a:spcBef>
                <a:spcPts val="1000"/>
              </a:spcBef>
            </a:pPr>
            <a:r>
              <a:rPr lang="fr-FR" sz="3200" dirty="0">
                <a:solidFill>
                  <a:srgbClr val="7030A0"/>
                </a:solidFill>
              </a:rPr>
              <a:t>Assiduité :</a:t>
            </a:r>
          </a:p>
          <a:p>
            <a:pPr marL="514350" lvl="0" indent="-514350">
              <a:lnSpc>
                <a:spcPct val="90000"/>
              </a:lnSpc>
              <a:spcBef>
                <a:spcPts val="1000"/>
              </a:spcBef>
              <a:buFont typeface="+mj-lt"/>
              <a:buAutoNum type="arabicPeriod"/>
            </a:pPr>
            <a:r>
              <a:rPr lang="fr-FR" sz="3200" dirty="0">
                <a:solidFill>
                  <a:srgbClr val="7030A0"/>
                </a:solidFill>
              </a:rPr>
              <a:t>Ignorer?</a:t>
            </a:r>
          </a:p>
          <a:p>
            <a:pPr marL="514350" lvl="0" indent="-514350">
              <a:lnSpc>
                <a:spcPct val="90000"/>
              </a:lnSpc>
              <a:spcBef>
                <a:spcPts val="1000"/>
              </a:spcBef>
              <a:buFont typeface="+mj-lt"/>
              <a:buAutoNum type="arabicPeriod"/>
            </a:pPr>
            <a:r>
              <a:rPr lang="fr-FR" sz="3200" dirty="0">
                <a:solidFill>
                  <a:srgbClr val="7030A0"/>
                </a:solidFill>
              </a:rPr>
              <a:t>Suivre, mais ne pas imposer de sanctions ?</a:t>
            </a:r>
          </a:p>
          <a:p>
            <a:pPr marL="514350" lvl="0" indent="-514350">
              <a:lnSpc>
                <a:spcPct val="90000"/>
              </a:lnSpc>
              <a:spcBef>
                <a:spcPts val="1000"/>
              </a:spcBef>
              <a:buFont typeface="+mj-lt"/>
              <a:buAutoNum type="arabicPeriod"/>
            </a:pPr>
            <a:r>
              <a:rPr lang="fr-FR" sz="3200" dirty="0">
                <a:solidFill>
                  <a:srgbClr val="7030A0"/>
                </a:solidFill>
              </a:rPr>
              <a:t>Nouvelles formes de compensation</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What to change?</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1" name="Title 17">
            <a:extLst>
              <a:ext uri="{FF2B5EF4-FFF2-40B4-BE49-F238E27FC236}">
                <a16:creationId xmlns="" xmlns:a16="http://schemas.microsoft.com/office/drawing/2014/main" id="{429C51F5-5641-4A0B-B4DC-B6914DB0F59B}"/>
              </a:ext>
            </a:extLst>
          </p:cNvPr>
          <p:cNvSpPr txBox="1">
            <a:spLocks/>
          </p:cNvSpPr>
          <p:nvPr/>
        </p:nvSpPr>
        <p:spPr>
          <a:xfrm>
            <a:off x="6210300" y="892983"/>
            <a:ext cx="5486400" cy="914400"/>
          </a:xfrm>
          <a:prstGeom prst="rect">
            <a:avLst/>
          </a:prstGeom>
        </p:spPr>
        <p:txBody>
          <a:bodyPr vert="horz" lIns="91440" tIns="45720" rIns="91440" bIns="45720" rtlCol="0" anchor="ctr" anchorCtr="0">
            <a:normAutofit/>
          </a:bodyPr>
          <a:lstStyle/>
          <a:p>
            <a:pPr lvl="0">
              <a:lnSpc>
                <a:spcPct val="90000"/>
              </a:lnSpc>
              <a:spcBef>
                <a:spcPct val="0"/>
              </a:spcBef>
              <a:defRPr/>
            </a:pPr>
            <a:r>
              <a:rPr lang="en-US" sz="4000" b="1" dirty="0">
                <a:solidFill>
                  <a:srgbClr val="7030A0"/>
                </a:solidFill>
                <a:latin typeface="+mj-lt"/>
                <a:ea typeface="+mj-ea"/>
                <a:cs typeface="+mj-cs"/>
              </a:rPr>
              <a:t>Que changer?</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spTree>
    <p:extLst>
      <p:ext uri="{BB962C8B-B14F-4D97-AF65-F5344CB8AC3E}">
        <p14:creationId xmlns="" xmlns:p14="http://schemas.microsoft.com/office/powerpoint/2010/main" val="87246275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marR="0" algn="just">
              <a:spcBef>
                <a:spcPts val="1200"/>
              </a:spcBef>
              <a:spcAft>
                <a:spcPts val="0"/>
              </a:spcAft>
            </a:pPr>
            <a:endParaRPr lang="en-US" sz="2000" b="1" dirty="0">
              <a:solidFill>
                <a:srgbClr val="000000"/>
              </a:solidFill>
              <a:ea typeface="Calibri" panose="020F0502020204030204" pitchFamily="34" charset="0"/>
              <a:cs typeface="Times New Roman" panose="02020603050405020304" pitchFamily="18" charset="0"/>
            </a:endParaRPr>
          </a:p>
          <a:p>
            <a:pPr marL="176213" marR="0" algn="just">
              <a:spcBef>
                <a:spcPts val="1200"/>
              </a:spcBef>
              <a:spcAft>
                <a:spcPts val="0"/>
              </a:spcAft>
            </a:pPr>
            <a:r>
              <a:rPr lang="en-US" sz="3200" dirty="0">
                <a:solidFill>
                  <a:srgbClr val="000000"/>
                </a:solidFill>
                <a:ea typeface="Calibri" panose="020F0502020204030204" pitchFamily="34" charset="0"/>
                <a:cs typeface="Times New Roman" panose="02020603050405020304" pitchFamily="18" charset="0"/>
              </a:rPr>
              <a:t>Introduce ideas – pros/cons</a:t>
            </a:r>
          </a:p>
          <a:p>
            <a:pPr marL="176213" algn="just">
              <a:spcBef>
                <a:spcPts val="1200"/>
              </a:spcBef>
            </a:pPr>
            <a:r>
              <a:rPr lang="en-US" sz="3200" dirty="0">
                <a:solidFill>
                  <a:srgbClr val="000000"/>
                </a:solidFill>
                <a:ea typeface="Calibri" panose="020F0502020204030204" pitchFamily="34" charset="0"/>
                <a:cs typeface="Times New Roman" panose="02020603050405020304" pitchFamily="18" charset="0"/>
              </a:rPr>
              <a:t>Listen to everyone.</a:t>
            </a:r>
          </a:p>
          <a:p>
            <a:pPr marL="176213" marR="0" algn="just">
              <a:spcBef>
                <a:spcPts val="1200"/>
              </a:spcBef>
              <a:spcAft>
                <a:spcPts val="0"/>
              </a:spcAft>
            </a:pPr>
            <a:r>
              <a:rPr lang="en-US" sz="3200" dirty="0">
                <a:solidFill>
                  <a:srgbClr val="000000"/>
                </a:solidFill>
                <a:ea typeface="Calibri" panose="020F0502020204030204" pitchFamily="34" charset="0"/>
                <a:cs typeface="Times New Roman" panose="02020603050405020304" pitchFamily="18" charset="0"/>
              </a:rPr>
              <a:t>Do it now – Adaptation to COVID-19 virtual meetings create a window for change.</a:t>
            </a:r>
          </a:p>
          <a:p>
            <a:pPr marL="176213" marR="0" algn="just">
              <a:spcBef>
                <a:spcPts val="1200"/>
              </a:spcBef>
              <a:spcAft>
                <a:spcPts val="0"/>
              </a:spcAft>
            </a:pPr>
            <a:r>
              <a:rPr lang="en-US" sz="3200" dirty="0">
                <a:solidFill>
                  <a:srgbClr val="000000"/>
                </a:solidFill>
                <a:ea typeface="Calibri" panose="020F0502020204030204" pitchFamily="34" charset="0"/>
                <a:cs typeface="Times New Roman" panose="02020603050405020304" pitchFamily="18" charset="0"/>
              </a:rPr>
              <a:t>Find aspects to appeal to different generations.</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33</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94552" y="2028305"/>
            <a:ext cx="5715000" cy="4093096"/>
          </a:xfrm>
          <a:prstGeom prst="rect">
            <a:avLst/>
          </a:prstGeom>
          <a:noFill/>
        </p:spPr>
        <p:txBody>
          <a:bodyPr vert="horz" lIns="91440" tIns="45720" rIns="91440" bIns="45720" rtlCol="0">
            <a:noAutofit/>
          </a:bodyPr>
          <a:lstStyle/>
          <a:p>
            <a:pPr lvl="0">
              <a:lnSpc>
                <a:spcPct val="90000"/>
              </a:lnSpc>
              <a:spcBef>
                <a:spcPts val="1000"/>
              </a:spcBef>
            </a:pPr>
            <a:r>
              <a:rPr lang="fr-FR" sz="3200" dirty="0">
                <a:solidFill>
                  <a:srgbClr val="7030A0"/>
                </a:solidFill>
              </a:rPr>
              <a:t>Présenter les idées - pour/contre</a:t>
            </a:r>
          </a:p>
          <a:p>
            <a:pPr lvl="0">
              <a:lnSpc>
                <a:spcPct val="90000"/>
              </a:lnSpc>
              <a:spcBef>
                <a:spcPts val="1000"/>
              </a:spcBef>
            </a:pPr>
            <a:r>
              <a:rPr lang="fr-FR" sz="3200" dirty="0">
                <a:solidFill>
                  <a:srgbClr val="7030A0"/>
                </a:solidFill>
              </a:rPr>
              <a:t>Écoutez tout le monde.</a:t>
            </a:r>
          </a:p>
          <a:p>
            <a:pPr lvl="0">
              <a:lnSpc>
                <a:spcPct val="90000"/>
              </a:lnSpc>
              <a:spcBef>
                <a:spcPts val="1000"/>
              </a:spcBef>
            </a:pPr>
            <a:r>
              <a:rPr lang="fr-FR" sz="3200" dirty="0">
                <a:solidFill>
                  <a:srgbClr val="7030A0"/>
                </a:solidFill>
              </a:rPr>
              <a:t>Faites-le maintenant - L'adaptation aux réunions virtuelles COVID-19 crée une opportunité pour le changement.</a:t>
            </a:r>
          </a:p>
          <a:p>
            <a:pPr lvl="0">
              <a:lnSpc>
                <a:spcPct val="90000"/>
              </a:lnSpc>
              <a:spcBef>
                <a:spcPts val="1000"/>
              </a:spcBef>
            </a:pPr>
            <a:r>
              <a:rPr lang="fr-FR" sz="3200" dirty="0">
                <a:solidFill>
                  <a:srgbClr val="7030A0"/>
                </a:solidFill>
              </a:rPr>
              <a:t>Trouvez des moyens de séduire les différentes générations.</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How to get buy in?</a:t>
            </a:r>
          </a:p>
        </p:txBody>
      </p:sp>
      <p:sp>
        <p:nvSpPr>
          <p:cNvPr id="19" name="Title 17"/>
          <p:cNvSpPr txBox="1">
            <a:spLocks/>
          </p:cNvSpPr>
          <p:nvPr/>
        </p:nvSpPr>
        <p:spPr>
          <a:xfrm>
            <a:off x="6245352" y="1079500"/>
            <a:ext cx="5781548" cy="679508"/>
          </a:xfrm>
          <a:prstGeom prst="rect">
            <a:avLst/>
          </a:prstGeom>
        </p:spPr>
        <p:txBody>
          <a:bodyPr vert="horz" lIns="91440" tIns="45720" rIns="91440" bIns="45720" rtlCol="0" anchor="ctr" anchorCtr="0">
            <a:noAutofit/>
          </a:bodyPr>
          <a:lstStyle/>
          <a:p>
            <a:pPr lvl="0">
              <a:lnSpc>
                <a:spcPct val="90000"/>
              </a:lnSpc>
              <a:spcBef>
                <a:spcPct val="0"/>
              </a:spcBef>
              <a:defRPr/>
            </a:pPr>
            <a:r>
              <a:rPr lang="en-US" sz="3200" b="1" dirty="0">
                <a:solidFill>
                  <a:srgbClr val="7030A0"/>
                </a:solidFill>
                <a:latin typeface="+mj-lt"/>
                <a:ea typeface="+mj-ea"/>
                <a:cs typeface="+mj-cs"/>
              </a:rPr>
              <a:t>Comment obtenir la participation?</a:t>
            </a:r>
            <a:endParaRPr kumimoji="0" lang="en-US" sz="32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6250654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90500" y="1738312"/>
            <a:ext cx="5715000" cy="4800600"/>
          </a:xfrm>
        </p:spPr>
        <p:txBody>
          <a:bodyPr>
            <a:noAutofit/>
          </a:bodyPr>
          <a:lstStyle/>
          <a:p>
            <a:pPr marL="457200" marR="0" algn="just">
              <a:spcBef>
                <a:spcPts val="1200"/>
              </a:spcBef>
              <a:spcAft>
                <a:spcPts val="0"/>
              </a:spcAft>
            </a:pPr>
            <a:endParaRPr lang="en-US" sz="18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6213" algn="just">
              <a:spcBef>
                <a:spcPts val="1200"/>
              </a:spcBef>
            </a:pPr>
            <a:r>
              <a:rPr lang="en-US" sz="2800" dirty="0">
                <a:solidFill>
                  <a:srgbClr val="000000"/>
                </a:solidFill>
                <a:ea typeface="Calibri" panose="020F0502020204030204" pitchFamily="34" charset="0"/>
                <a:cs typeface="Times New Roman" panose="02020603050405020304" pitchFamily="18" charset="0"/>
              </a:rPr>
              <a:t>If all fails offer bargain – e.g. sunset clause – all reforms are temporary and expire in 2 years (or after 2022 or 2025 Council on Legislation) unless otherwise agreed.</a:t>
            </a:r>
          </a:p>
          <a:p>
            <a:pPr marL="176213" marR="0" algn="just">
              <a:spcBef>
                <a:spcPts val="1200"/>
              </a:spcBef>
              <a:spcAft>
                <a:spcPts val="0"/>
              </a:spcAft>
            </a:pPr>
            <a:endPar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34</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97600" y="1898938"/>
            <a:ext cx="5715000" cy="3803073"/>
          </a:xfrm>
          <a:prstGeom prst="rect">
            <a:avLst/>
          </a:prstGeom>
          <a:noFill/>
        </p:spPr>
        <p:txBody>
          <a:bodyPr vert="horz" lIns="91440" tIns="45720" rIns="91440" bIns="45720" rtlCol="0">
            <a:noAutofit/>
          </a:bodyPr>
          <a:lstStyle/>
          <a:p>
            <a:pPr lvl="0">
              <a:lnSpc>
                <a:spcPct val="90000"/>
              </a:lnSpc>
              <a:spcBef>
                <a:spcPts val="1000"/>
              </a:spcBef>
            </a:pPr>
            <a:r>
              <a:rPr lang="fr-FR" sz="3100" dirty="0">
                <a:solidFill>
                  <a:srgbClr val="7030A0"/>
                </a:solidFill>
              </a:rPr>
              <a:t>Si rien ne fonctionne, proposer une autre possibilité - par exemple, une clause de révision - toutes les réformes sont temporaires et expirent </a:t>
            </a:r>
            <a:r>
              <a:rPr lang="fr-FR" sz="3100" dirty="0" smtClean="0">
                <a:solidFill>
                  <a:srgbClr val="7030A0"/>
                </a:solidFill>
              </a:rPr>
              <a:t>au bout de deux </a:t>
            </a:r>
            <a:r>
              <a:rPr lang="fr-FR" sz="3100" dirty="0">
                <a:solidFill>
                  <a:srgbClr val="7030A0"/>
                </a:solidFill>
              </a:rPr>
              <a:t>ans (ou après le Conseil de Législation de 2022 ou 2025), sauf accord contraire.</a:t>
            </a:r>
            <a:endParaRPr lang="en-US" sz="31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How to get buy in?</a:t>
            </a:r>
          </a:p>
        </p:txBody>
      </p:sp>
      <p:sp>
        <p:nvSpPr>
          <p:cNvPr id="19" name="Title 17"/>
          <p:cNvSpPr txBox="1">
            <a:spLocks/>
          </p:cNvSpPr>
          <p:nvPr/>
        </p:nvSpPr>
        <p:spPr>
          <a:xfrm>
            <a:off x="6235700" y="1032163"/>
            <a:ext cx="5727700" cy="914400"/>
          </a:xfrm>
          <a:prstGeom prst="rect">
            <a:avLst/>
          </a:prstGeom>
        </p:spPr>
        <p:txBody>
          <a:bodyPr vert="horz" lIns="91440" tIns="45720" rIns="91440" bIns="45720" rtlCol="0" anchor="ctr" anchorCtr="0">
            <a:noAutofit/>
          </a:bodyPr>
          <a:lstStyle/>
          <a:p>
            <a:pPr lvl="0">
              <a:lnSpc>
                <a:spcPct val="90000"/>
              </a:lnSpc>
              <a:spcBef>
                <a:spcPct val="0"/>
              </a:spcBef>
              <a:defRPr/>
            </a:pPr>
            <a:r>
              <a:rPr lang="en-US" sz="3200" b="1" dirty="0">
                <a:solidFill>
                  <a:srgbClr val="7030A0"/>
                </a:solidFill>
                <a:latin typeface="+mj-lt"/>
                <a:ea typeface="+mj-ea"/>
                <a:cs typeface="+mj-cs"/>
              </a:rPr>
              <a:t>Comment obtenir la participation?</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652608481"/>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marL="457200" marR="0" algn="just">
              <a:spcBef>
                <a:spcPts val="1200"/>
              </a:spcBef>
              <a:spcAft>
                <a:spcPts val="0"/>
              </a:spcAft>
            </a:pPr>
            <a:endParaRPr lang="en-US" sz="18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6213" algn="just">
              <a:spcBef>
                <a:spcPts val="1200"/>
              </a:spcBef>
            </a:pPr>
            <a:r>
              <a:rPr lang="en-US" sz="2800" dirty="0">
                <a:solidFill>
                  <a:srgbClr val="000000"/>
                </a:solidFill>
                <a:ea typeface="Calibri" panose="020F0502020204030204" pitchFamily="34" charset="0"/>
                <a:cs typeface="Times New Roman" panose="02020603050405020304" pitchFamily="18" charset="0"/>
              </a:rPr>
              <a:t>Discuss constitution and by laws regularly.</a:t>
            </a:r>
          </a:p>
          <a:p>
            <a:pPr marL="176213" algn="just">
              <a:spcBef>
                <a:spcPts val="1200"/>
              </a:spcBef>
            </a:pPr>
            <a:endParaRPr lang="en-US" sz="2800" dirty="0">
              <a:solidFill>
                <a:srgbClr val="000000"/>
              </a:solidFill>
              <a:ea typeface="Calibri" panose="020F0502020204030204" pitchFamily="34" charset="0"/>
              <a:cs typeface="Times New Roman" panose="02020603050405020304" pitchFamily="18" charset="0"/>
            </a:endParaRPr>
          </a:p>
          <a:p>
            <a:pPr marL="176213" algn="just">
              <a:spcBef>
                <a:spcPts val="1200"/>
              </a:spcBef>
            </a:pPr>
            <a:r>
              <a:rPr lang="en-US" sz="2800" dirty="0">
                <a:solidFill>
                  <a:srgbClr val="000000"/>
                </a:solidFill>
                <a:ea typeface="Calibri" panose="020F0502020204030204" pitchFamily="34" charset="0"/>
                <a:cs typeface="Times New Roman" panose="02020603050405020304" pitchFamily="18" charset="0"/>
              </a:rPr>
              <a:t>Designate group of members to track Council of Legislation reports and identify changes relevant to your club</a:t>
            </a:r>
          </a:p>
          <a:p>
            <a:pPr marL="176213" marR="0" algn="just">
              <a:spcBef>
                <a:spcPts val="1200"/>
              </a:spcBef>
              <a:spcAft>
                <a:spcPts val="0"/>
              </a:spcAft>
            </a:pPr>
            <a:endParaRPr lang="en-US" sz="28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35</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8400" y="1845421"/>
            <a:ext cx="5715000" cy="4355869"/>
          </a:xfrm>
          <a:prstGeom prst="rect">
            <a:avLst/>
          </a:prstGeom>
          <a:noFill/>
        </p:spPr>
        <p:txBody>
          <a:bodyPr vert="horz" lIns="91440" tIns="45720" rIns="91440" bIns="45720" rtlCol="0">
            <a:noAutofit/>
          </a:bodyPr>
          <a:lstStyle/>
          <a:p>
            <a:pPr lvl="0">
              <a:lnSpc>
                <a:spcPct val="90000"/>
              </a:lnSpc>
              <a:spcBef>
                <a:spcPts val="1000"/>
              </a:spcBef>
            </a:pPr>
            <a:r>
              <a:rPr lang="fr-FR" sz="3200" dirty="0">
                <a:solidFill>
                  <a:srgbClr val="7030A0"/>
                </a:solidFill>
              </a:rPr>
              <a:t>Discuter régulièrement des statuts et du règlement intérieur.</a:t>
            </a:r>
          </a:p>
          <a:p>
            <a:pPr lvl="0">
              <a:lnSpc>
                <a:spcPct val="90000"/>
              </a:lnSpc>
              <a:spcBef>
                <a:spcPts val="1000"/>
              </a:spcBef>
            </a:pPr>
            <a:endParaRPr lang="fr-FR" sz="3200" dirty="0">
              <a:solidFill>
                <a:srgbClr val="7030A0"/>
              </a:solidFill>
            </a:endParaRPr>
          </a:p>
          <a:p>
            <a:pPr lvl="0">
              <a:lnSpc>
                <a:spcPct val="90000"/>
              </a:lnSpc>
              <a:spcBef>
                <a:spcPts val="1000"/>
              </a:spcBef>
            </a:pPr>
            <a:r>
              <a:rPr lang="fr-FR" sz="3200" dirty="0">
                <a:solidFill>
                  <a:srgbClr val="7030A0"/>
                </a:solidFill>
              </a:rPr>
              <a:t>Désigner un groupe de membres chargés de suivre les rapports du Conseil de Législation et d'identifier les changements pertinents pour votre club.</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Other ideas</a:t>
            </a:r>
          </a:p>
        </p:txBody>
      </p:sp>
      <p:sp>
        <p:nvSpPr>
          <p:cNvPr id="19" name="Title 17"/>
          <p:cNvSpPr txBox="1">
            <a:spLocks/>
          </p:cNvSpPr>
          <p:nvPr/>
        </p:nvSpPr>
        <p:spPr>
          <a:xfrm>
            <a:off x="6275416" y="913763"/>
            <a:ext cx="5486400" cy="914400"/>
          </a:xfrm>
          <a:prstGeom prst="rect">
            <a:avLst/>
          </a:prstGeom>
        </p:spPr>
        <p:txBody>
          <a:bodyPr vert="horz" lIns="91440" tIns="45720" rIns="91440" bIns="45720" rtlCol="0" anchor="ctr" anchorCtr="0">
            <a:normAutofit/>
          </a:bodyPr>
          <a:lstStyle/>
          <a:p>
            <a:pPr lvl="0">
              <a:lnSpc>
                <a:spcPct val="90000"/>
              </a:lnSpc>
              <a:spcBef>
                <a:spcPct val="0"/>
              </a:spcBef>
              <a:defRPr/>
            </a:pPr>
            <a:r>
              <a:rPr lang="en-US" sz="4000" b="1" dirty="0" err="1">
                <a:solidFill>
                  <a:srgbClr val="7030A0"/>
                </a:solidFill>
                <a:latin typeface="+mj-lt"/>
                <a:ea typeface="+mj-ea"/>
                <a:cs typeface="+mj-cs"/>
              </a:rPr>
              <a:t>Autres</a:t>
            </a:r>
            <a:r>
              <a:rPr lang="en-US" sz="4000" b="1" dirty="0">
                <a:solidFill>
                  <a:srgbClr val="7030A0"/>
                </a:solidFill>
                <a:latin typeface="+mj-lt"/>
                <a:ea typeface="+mj-ea"/>
                <a:cs typeface="+mj-cs"/>
              </a:rPr>
              <a:t> </a:t>
            </a:r>
            <a:r>
              <a:rPr lang="en-US" sz="4000" b="1" dirty="0" err="1">
                <a:solidFill>
                  <a:srgbClr val="7030A0"/>
                </a:solidFill>
                <a:latin typeface="+mj-lt"/>
                <a:ea typeface="+mj-ea"/>
                <a:cs typeface="+mj-cs"/>
              </a:rPr>
              <a:t>idées</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19051185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F938EC5E-050C-4CB8-9E31-A65E3124F7F1}"/>
              </a:ext>
            </a:extLst>
          </p:cNvPr>
          <p:cNvSpPr>
            <a:spLocks noGrp="1"/>
          </p:cNvSpPr>
          <p:nvPr>
            <p:ph type="sldNum" sz="quarter" idx="12"/>
          </p:nvPr>
        </p:nvSpPr>
        <p:spPr/>
        <p:txBody>
          <a:bodyPr/>
          <a:lstStyle/>
          <a:p>
            <a:fld id="{3B328395-F905-4D7F-B372-DF07819AABE2}" type="slidenum">
              <a:rPr lang="en-US" smtClean="0"/>
              <a:pPr/>
              <a:t>36</a:t>
            </a:fld>
            <a:endParaRPr lang="en-US"/>
          </a:p>
        </p:txBody>
      </p:sp>
      <p:sp>
        <p:nvSpPr>
          <p:cNvPr id="11" name="Text Placeholder 3">
            <a:extLst>
              <a:ext uri="{FF2B5EF4-FFF2-40B4-BE49-F238E27FC236}">
                <a16:creationId xmlns="" xmlns:a16="http://schemas.microsoft.com/office/drawing/2014/main" id="{09119A91-4E19-554B-B760-425BC84AB772}"/>
              </a:ext>
            </a:extLst>
          </p:cNvPr>
          <p:cNvSpPr txBox="1">
            <a:spLocks/>
          </p:cNvSpPr>
          <p:nvPr/>
        </p:nvSpPr>
        <p:spPr>
          <a:xfrm>
            <a:off x="457200" y="1143000"/>
            <a:ext cx="11274552" cy="1828800"/>
          </a:xfrm>
          <a:prstGeom prst="rect">
            <a:avLst/>
          </a:prstGeom>
        </p:spPr>
        <p:txBody>
          <a:bodyPr anchor="ctr" anchorCtr="1">
            <a:normAutofit/>
          </a:bodyPr>
          <a:lstStyle/>
          <a:p>
            <a:pPr indent="6350" algn="ctr">
              <a:lnSpc>
                <a:spcPct val="90000"/>
              </a:lnSpc>
              <a:spcBef>
                <a:spcPts val="1000"/>
              </a:spcBef>
            </a:pPr>
            <a:r>
              <a:rPr lang="en-TT" sz="7200" dirty="0">
                <a:solidFill>
                  <a:prstClr val="black"/>
                </a:solidFill>
              </a:rPr>
              <a:t>QUESTIONS ?</a:t>
            </a:r>
          </a:p>
        </p:txBody>
      </p:sp>
      <p:sp>
        <p:nvSpPr>
          <p:cNvPr id="12" name="Text Placeholder 3">
            <a:extLst>
              <a:ext uri="{FF2B5EF4-FFF2-40B4-BE49-F238E27FC236}">
                <a16:creationId xmlns="" xmlns:a16="http://schemas.microsoft.com/office/drawing/2014/main" id="{09119A91-4E19-554B-B760-425BC84AB772}"/>
              </a:ext>
            </a:extLst>
          </p:cNvPr>
          <p:cNvSpPr txBox="1">
            <a:spLocks/>
          </p:cNvSpPr>
          <p:nvPr/>
        </p:nvSpPr>
        <p:spPr>
          <a:xfrm>
            <a:off x="457200" y="3886200"/>
            <a:ext cx="11274552" cy="1828800"/>
          </a:xfrm>
          <a:prstGeom prst="rect">
            <a:avLst/>
          </a:prstGeom>
          <a:noFill/>
        </p:spPr>
        <p:txBody>
          <a:bodyPr vert="horz" lIns="91440" tIns="45720" rIns="91440" bIns="45720" rtlCol="0" anchor="ctr" anchorCtr="1">
            <a:normAutofit/>
          </a:bodyPr>
          <a:lstStyle/>
          <a:p>
            <a:pPr lvl="0">
              <a:lnSpc>
                <a:spcPct val="90000"/>
              </a:lnSpc>
              <a:spcBef>
                <a:spcPct val="0"/>
              </a:spcBef>
              <a:defRPr/>
            </a:pPr>
            <a:r>
              <a:rPr lang="fr-FR" sz="7200" dirty="0">
                <a:solidFill>
                  <a:srgbClr val="7030A0"/>
                </a:solidFill>
              </a:rPr>
              <a:t>DES QUESTIONS ?</a:t>
            </a:r>
          </a:p>
        </p:txBody>
      </p:sp>
      <p:sp>
        <p:nvSpPr>
          <p:cNvPr id="13"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7" name="Straight Connector 16"/>
          <p:cNvCxnSpPr/>
          <p:nvPr/>
        </p:nvCxnSpPr>
        <p:spPr>
          <a:xfrm>
            <a:off x="914400" y="3429000"/>
            <a:ext cx="10360152"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 xmlns:a16="http://schemas.microsoft.com/office/drawing/2014/main" id="{AFEC7C8E-AA90-4E0D-9C89-D30A9355B195}"/>
              </a:ext>
            </a:extLst>
          </p:cNvPr>
          <p:cNvPicPr>
            <a:picLocks noChangeAspect="1"/>
          </p:cNvPicPr>
          <p:nvPr/>
        </p:nvPicPr>
        <p:blipFill>
          <a:blip r:embed="rId3"/>
          <a:stretch>
            <a:fillRect/>
          </a:stretch>
        </p:blipFill>
        <p:spPr>
          <a:xfrm>
            <a:off x="-1524" y="0"/>
            <a:ext cx="12192000" cy="920496"/>
          </a:xfrm>
          <a:prstGeom prst="rect">
            <a:avLst/>
          </a:prstGeom>
        </p:spPr>
      </p:pic>
    </p:spTree>
    <p:extLst>
      <p:ext uri="{BB962C8B-B14F-4D97-AF65-F5344CB8AC3E}">
        <p14:creationId xmlns="" xmlns:p14="http://schemas.microsoft.com/office/powerpoint/2010/main" val="385560970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F938EC5E-050C-4CB8-9E31-A65E3124F7F1}"/>
              </a:ext>
            </a:extLst>
          </p:cNvPr>
          <p:cNvSpPr>
            <a:spLocks noGrp="1"/>
          </p:cNvSpPr>
          <p:nvPr>
            <p:ph type="sldNum" sz="quarter" idx="12"/>
          </p:nvPr>
        </p:nvSpPr>
        <p:spPr/>
        <p:txBody>
          <a:bodyPr/>
          <a:lstStyle/>
          <a:p>
            <a:fld id="{3B328395-F905-4D7F-B372-DF07819AABE2}" type="slidenum">
              <a:rPr lang="en-US" smtClean="0"/>
              <a:pPr/>
              <a:t>37</a:t>
            </a:fld>
            <a:endParaRPr lang="en-US"/>
          </a:p>
        </p:txBody>
      </p:sp>
      <p:sp>
        <p:nvSpPr>
          <p:cNvPr id="11" name="Text Placeholder 3">
            <a:extLst>
              <a:ext uri="{FF2B5EF4-FFF2-40B4-BE49-F238E27FC236}">
                <a16:creationId xmlns="" xmlns:a16="http://schemas.microsoft.com/office/drawing/2014/main" id="{09119A91-4E19-554B-B760-425BC84AB772}"/>
              </a:ext>
            </a:extLst>
          </p:cNvPr>
          <p:cNvSpPr txBox="1">
            <a:spLocks/>
          </p:cNvSpPr>
          <p:nvPr/>
        </p:nvSpPr>
        <p:spPr>
          <a:xfrm>
            <a:off x="457200" y="1143000"/>
            <a:ext cx="11274552" cy="1828800"/>
          </a:xfrm>
          <a:prstGeom prst="rect">
            <a:avLst/>
          </a:prstGeom>
        </p:spPr>
        <p:txBody>
          <a:bodyPr anchor="ctr" anchorCtr="1">
            <a:normAutofit/>
          </a:bodyPr>
          <a:lstStyle/>
          <a:p>
            <a:pPr indent="6350" algn="ctr">
              <a:lnSpc>
                <a:spcPct val="90000"/>
              </a:lnSpc>
              <a:spcBef>
                <a:spcPts val="1000"/>
              </a:spcBef>
            </a:pPr>
            <a:r>
              <a:rPr lang="en-TT" sz="7200" dirty="0">
                <a:solidFill>
                  <a:prstClr val="black"/>
                </a:solidFill>
              </a:rPr>
              <a:t>THANK YOU</a:t>
            </a:r>
          </a:p>
        </p:txBody>
      </p:sp>
      <p:sp>
        <p:nvSpPr>
          <p:cNvPr id="12" name="Text Placeholder 3">
            <a:extLst>
              <a:ext uri="{FF2B5EF4-FFF2-40B4-BE49-F238E27FC236}">
                <a16:creationId xmlns="" xmlns:a16="http://schemas.microsoft.com/office/drawing/2014/main" id="{09119A91-4E19-554B-B760-425BC84AB772}"/>
              </a:ext>
            </a:extLst>
          </p:cNvPr>
          <p:cNvSpPr txBox="1">
            <a:spLocks/>
          </p:cNvSpPr>
          <p:nvPr/>
        </p:nvSpPr>
        <p:spPr>
          <a:xfrm>
            <a:off x="457200" y="3886200"/>
            <a:ext cx="11274552" cy="1828800"/>
          </a:xfrm>
          <a:prstGeom prst="rect">
            <a:avLst/>
          </a:prstGeom>
          <a:noFill/>
        </p:spPr>
        <p:txBody>
          <a:bodyPr vert="horz" lIns="91440" tIns="45720" rIns="91440" bIns="45720" rtlCol="0" anchor="ctr" anchorCtr="1">
            <a:normAutofit/>
          </a:bodyPr>
          <a:lstStyle/>
          <a:p>
            <a:pPr lvl="0">
              <a:lnSpc>
                <a:spcPct val="90000"/>
              </a:lnSpc>
              <a:spcBef>
                <a:spcPct val="0"/>
              </a:spcBef>
              <a:defRPr/>
            </a:pPr>
            <a:r>
              <a:rPr lang="fr-FR" sz="7200" dirty="0">
                <a:solidFill>
                  <a:srgbClr val="7030A0"/>
                </a:solidFill>
              </a:rPr>
              <a:t>MERCI</a:t>
            </a:r>
          </a:p>
        </p:txBody>
      </p:sp>
      <p:sp>
        <p:nvSpPr>
          <p:cNvPr id="13"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a:t>
            </a:r>
          </a:p>
        </p:txBody>
      </p:sp>
      <p:cxnSp>
        <p:nvCxnSpPr>
          <p:cNvPr id="17" name="Straight Connector 16"/>
          <p:cNvCxnSpPr/>
          <p:nvPr/>
        </p:nvCxnSpPr>
        <p:spPr>
          <a:xfrm>
            <a:off x="914400" y="3429000"/>
            <a:ext cx="10360152"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 xmlns:a16="http://schemas.microsoft.com/office/drawing/2014/main" id="{BCC5AA21-81A2-9E49-88A7-23D342647897}"/>
              </a:ext>
            </a:extLst>
          </p:cNvPr>
          <p:cNvSpPr>
            <a:spLocks noGrp="1"/>
          </p:cNvSpPr>
          <p:nvPr>
            <p:ph type="title"/>
          </p:nvPr>
        </p:nvSpPr>
        <p:spPr>
          <a:xfrm>
            <a:off x="838200" y="1099930"/>
            <a:ext cx="10515600" cy="4627499"/>
          </a:xfrm>
        </p:spPr>
        <p:txBody>
          <a:bodyPr>
            <a:normAutofit/>
          </a:bodyPr>
          <a:lstStyle/>
          <a:p>
            <a:pPr algn="ctr"/>
            <a:r>
              <a:rPr lang="en-US" dirty="0">
                <a:solidFill>
                  <a:srgbClr val="0070C0"/>
                </a:solidFill>
              </a:rPr>
              <a:t>E: rburchsmith@hotmail.com</a:t>
            </a:r>
            <a:br>
              <a:rPr lang="en-US" dirty="0">
                <a:solidFill>
                  <a:srgbClr val="0070C0"/>
                </a:solidFill>
              </a:rPr>
            </a:br>
            <a:r>
              <a:rPr lang="en-US" sz="2000" dirty="0">
                <a:solidFill>
                  <a:srgbClr val="0070C0"/>
                </a:solidFill>
              </a:rPr>
              <a:t/>
            </a:r>
            <a:br>
              <a:rPr lang="en-US" sz="2000" dirty="0">
                <a:solidFill>
                  <a:srgbClr val="0070C0"/>
                </a:solidFill>
              </a:rPr>
            </a:br>
            <a:r>
              <a:rPr lang="en-US" dirty="0">
                <a:solidFill>
                  <a:srgbClr val="0070C0"/>
                </a:solidFill>
              </a:rPr>
              <a:t>M: 592-661.4091</a:t>
            </a:r>
          </a:p>
        </p:txBody>
      </p:sp>
      <p:pic>
        <p:nvPicPr>
          <p:cNvPr id="5" name="Picture 4">
            <a:extLst>
              <a:ext uri="{FF2B5EF4-FFF2-40B4-BE49-F238E27FC236}">
                <a16:creationId xmlns="" xmlns:a16="http://schemas.microsoft.com/office/drawing/2014/main" id="{F73B0AFC-E947-4360-B9D6-DECC99986058}"/>
              </a:ext>
            </a:extLst>
          </p:cNvPr>
          <p:cNvPicPr>
            <a:picLocks noChangeAspect="1"/>
          </p:cNvPicPr>
          <p:nvPr/>
        </p:nvPicPr>
        <p:blipFill>
          <a:blip r:embed="rId3"/>
          <a:stretch>
            <a:fillRect/>
          </a:stretch>
        </p:blipFill>
        <p:spPr>
          <a:xfrm>
            <a:off x="-1524" y="-49166"/>
            <a:ext cx="12192000" cy="920496"/>
          </a:xfrm>
          <a:prstGeom prst="rect">
            <a:avLst/>
          </a:prstGeom>
        </p:spPr>
      </p:pic>
    </p:spTree>
    <p:extLst>
      <p:ext uri="{BB962C8B-B14F-4D97-AF65-F5344CB8AC3E}">
        <p14:creationId xmlns="" xmlns:p14="http://schemas.microsoft.com/office/powerpoint/2010/main" val="189883892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190500" y="1995237"/>
            <a:ext cx="5715000" cy="3324726"/>
          </a:xfrm>
        </p:spPr>
        <p:txBody>
          <a:bodyPr>
            <a:noAutofit/>
          </a:bodyPr>
          <a:lstStyle/>
          <a:p>
            <a:endParaRPr lang="en-US" sz="3200" dirty="0"/>
          </a:p>
          <a:p>
            <a:pPr marL="457200" indent="-457200">
              <a:buFont typeface="Wingdings" panose="05000000000000000000" pitchFamily="2" charset="2"/>
              <a:buChar char="Ø"/>
            </a:pPr>
            <a:r>
              <a:rPr lang="en-US" sz="3200" dirty="0"/>
              <a:t>RI Constitution</a:t>
            </a:r>
          </a:p>
          <a:p>
            <a:pPr marL="457200" indent="-457200">
              <a:buFont typeface="Wingdings" panose="05000000000000000000" pitchFamily="2" charset="2"/>
              <a:buChar char="Ø"/>
            </a:pPr>
            <a:r>
              <a:rPr lang="en-US" sz="3200" dirty="0"/>
              <a:t>RI Bylaws</a:t>
            </a:r>
          </a:p>
          <a:p>
            <a:pPr marL="457200" indent="-457200">
              <a:buFont typeface="Wingdings" panose="05000000000000000000" pitchFamily="2" charset="2"/>
              <a:buChar char="Ø"/>
            </a:pPr>
            <a:r>
              <a:rPr lang="en-US" sz="3200" dirty="0"/>
              <a:t>Standard Club Constitution</a:t>
            </a:r>
          </a:p>
          <a:p>
            <a:pPr marL="457200" indent="-457200">
              <a:buFont typeface="Wingdings" panose="05000000000000000000" pitchFamily="2" charset="2"/>
              <a:buChar char="Ø"/>
            </a:pPr>
            <a:r>
              <a:rPr lang="en-US" sz="3200" dirty="0"/>
              <a:t>Recommended Club Bylaws</a:t>
            </a:r>
          </a:p>
          <a:p>
            <a:endParaRPr lang="en-US" sz="2800" dirty="0"/>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4</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23000" y="2597483"/>
            <a:ext cx="5715000" cy="3074069"/>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Les Statuts du R.I.</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 Règlement intérieur du R.I.</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Les Statuts types du club</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 </a:t>
            </a:r>
            <a:r>
              <a:rPr lang="fr-FR" sz="3200" dirty="0" smtClean="0">
                <a:solidFill>
                  <a:srgbClr val="7030A0"/>
                </a:solidFill>
              </a:rPr>
              <a:t>Règlement </a:t>
            </a:r>
            <a:r>
              <a:rPr lang="fr-FR" sz="3200" dirty="0">
                <a:solidFill>
                  <a:srgbClr val="7030A0"/>
                </a:solidFill>
              </a:rPr>
              <a:t>Intérieur de club recommandé</a:t>
            </a: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190500" y="1036387"/>
            <a:ext cx="5486400" cy="914400"/>
          </a:xfrm>
        </p:spPr>
        <p:txBody>
          <a:bodyPr anchor="ctr" anchorCtr="0">
            <a:normAutofit fontScale="90000"/>
          </a:bodyPr>
          <a:lstStyle/>
          <a:p>
            <a:r>
              <a:rPr lang="en-US" sz="4000" dirty="0"/>
              <a:t/>
            </a:r>
            <a:br>
              <a:rPr lang="en-US" sz="4000" dirty="0"/>
            </a:br>
            <a:r>
              <a:rPr lang="en-US" sz="4000" b="1" dirty="0"/>
              <a:t>ROTARY INTERNATIONAL CONSTITUTIONAL TEXTS</a:t>
            </a:r>
          </a:p>
        </p:txBody>
      </p:sp>
      <p:sp>
        <p:nvSpPr>
          <p:cNvPr id="19" name="Title 17"/>
          <p:cNvSpPr txBox="1">
            <a:spLocks/>
          </p:cNvSpPr>
          <p:nvPr/>
        </p:nvSpPr>
        <p:spPr>
          <a:xfrm>
            <a:off x="6286500" y="1313448"/>
            <a:ext cx="5486400" cy="914400"/>
          </a:xfrm>
          <a:prstGeom prst="rect">
            <a:avLst/>
          </a:prstGeom>
        </p:spPr>
        <p:txBody>
          <a:bodyPr vert="horz" lIns="91440" tIns="45720" rIns="91440" bIns="45720" rtlCol="0" anchor="ctr" anchorCtr="0">
            <a:noAutofit/>
          </a:bodyPr>
          <a:lstStyle/>
          <a:p>
            <a:pPr lvl="0">
              <a:lnSpc>
                <a:spcPct val="90000"/>
              </a:lnSpc>
              <a:spcBef>
                <a:spcPct val="0"/>
              </a:spcBef>
              <a:defRPr/>
            </a:pPr>
            <a:r>
              <a:rPr lang="fr-FR" sz="3600" b="1" dirty="0">
                <a:solidFill>
                  <a:srgbClr val="7030A0"/>
                </a:solidFill>
                <a:latin typeface="+mj-lt"/>
                <a:ea typeface="+mj-ea"/>
                <a:cs typeface="+mj-cs"/>
              </a:rPr>
              <a:t>TEXTES </a:t>
            </a:r>
            <a:r>
              <a:rPr lang="fr-FR" sz="3600" b="1" dirty="0" smtClean="0">
                <a:solidFill>
                  <a:srgbClr val="7030A0"/>
                </a:solidFill>
                <a:latin typeface="+mj-lt"/>
                <a:ea typeface="+mj-ea"/>
                <a:cs typeface="+mj-cs"/>
              </a:rPr>
              <a:t>REGLEMENTAIRES </a:t>
            </a:r>
            <a:r>
              <a:rPr lang="fr-FR" sz="3600" b="1" dirty="0">
                <a:solidFill>
                  <a:srgbClr val="7030A0"/>
                </a:solidFill>
                <a:latin typeface="+mj-lt"/>
                <a:ea typeface="+mj-ea"/>
                <a:cs typeface="+mj-cs"/>
              </a:rPr>
              <a:t>DU ROTARY INTERNATIONAL</a:t>
            </a:r>
            <a:endParaRPr kumimoji="0" lang="en-US" sz="36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34868287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2165684"/>
            <a:ext cx="5715000" cy="4235116"/>
          </a:xfrm>
        </p:spPr>
        <p:txBody>
          <a:bodyPr>
            <a:noAutofit/>
          </a:bodyPr>
          <a:lstStyle/>
          <a:p>
            <a:endParaRPr lang="en-US" sz="3200" dirty="0"/>
          </a:p>
          <a:p>
            <a:pPr marL="457200" indent="-457200">
              <a:buFont typeface="Wingdings" panose="05000000000000000000" pitchFamily="2" charset="2"/>
              <a:buChar char="Ø"/>
            </a:pPr>
            <a:r>
              <a:rPr lang="en-US" sz="3200" dirty="0"/>
              <a:t>Rotary International has had a constitution since around its first international convention in 1910 in Chicago. </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5</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165682"/>
            <a:ext cx="5715000" cy="4235117"/>
          </a:xfrm>
          <a:prstGeom prst="rect">
            <a:avLst/>
          </a:prstGeom>
          <a:noFill/>
        </p:spPr>
        <p:txBody>
          <a:bodyPr vert="horz" lIns="91440" tIns="45720" rIns="91440" bIns="45720" rtlCol="0">
            <a:noAutofit/>
          </a:bodyPr>
          <a:lstStyle/>
          <a:p>
            <a:pPr lvl="0">
              <a:lnSpc>
                <a:spcPct val="90000"/>
              </a:lnSpc>
              <a:spcBef>
                <a:spcPts val="1000"/>
              </a:spcBef>
            </a:pPr>
            <a:endParaRPr lang="en-US" sz="3200" dirty="0">
              <a:solidFill>
                <a:srgbClr val="7030A0"/>
              </a:solidFill>
            </a:endParaRP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 Rotary International dispose de statuts depuis sa première Convention Internationale en 1910 à Chicago. </a:t>
            </a: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1143000"/>
            <a:ext cx="5486400" cy="914400"/>
          </a:xfrm>
        </p:spPr>
        <p:txBody>
          <a:bodyPr anchor="ctr" anchorCtr="0">
            <a:normAutofit fontScale="90000"/>
          </a:bodyPr>
          <a:lstStyle/>
          <a:p>
            <a:r>
              <a:rPr lang="en-US" sz="4000" dirty="0"/>
              <a:t/>
            </a:r>
            <a:br>
              <a:rPr lang="en-US" sz="4000" dirty="0"/>
            </a:br>
            <a:r>
              <a:rPr lang="en-US" sz="4000" b="1" dirty="0"/>
              <a:t>ROTARY INTERNATIONAL CONSTITUTION</a:t>
            </a:r>
          </a:p>
        </p:txBody>
      </p:sp>
      <p:sp>
        <p:nvSpPr>
          <p:cNvPr id="19" name="Title 17"/>
          <p:cNvSpPr txBox="1">
            <a:spLocks/>
          </p:cNvSpPr>
          <p:nvPr/>
        </p:nvSpPr>
        <p:spPr>
          <a:xfrm>
            <a:off x="6245352" y="1387806"/>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latin typeface="+mj-lt"/>
                <a:ea typeface="+mj-ea"/>
                <a:cs typeface="+mj-cs"/>
              </a:rPr>
              <a:t>LES STATUTS DU ROTARY INTERNATIONAL </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101961929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endParaRPr lang="en-US" sz="3200" dirty="0"/>
          </a:p>
          <a:p>
            <a:pPr marL="457200" indent="-457200">
              <a:buFont typeface="Wingdings" panose="05000000000000000000" pitchFamily="2" charset="2"/>
              <a:buChar char="Ø"/>
            </a:pPr>
            <a:r>
              <a:rPr lang="en-US" sz="3200" dirty="0"/>
              <a:t>The Standard Rotary Club Constitution has been mandatory for newly affiliating clubs at least before 1916.</a:t>
            </a:r>
          </a:p>
          <a:p>
            <a:pPr marL="457200" indent="-457200">
              <a:buFont typeface="Wingdings" panose="05000000000000000000" pitchFamily="2" charset="2"/>
              <a:buChar char="Ø"/>
            </a:pPr>
            <a:r>
              <a:rPr lang="en-US" sz="3200" dirty="0"/>
              <a:t>Older clubs were allowed to keep their constitutions</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6</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213810"/>
            <a:ext cx="5715000" cy="4186989"/>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Les Statuts types du Rotary Club sont obligatoires pour les clubs qui s'affilient depuis au moins 1916.</a:t>
            </a:r>
          </a:p>
          <a:p>
            <a:pPr marL="457200" lvl="0" indent="-457200">
              <a:lnSpc>
                <a:spcPct val="90000"/>
              </a:lnSpc>
              <a:spcBef>
                <a:spcPts val="1000"/>
              </a:spcBef>
              <a:buFont typeface="Wingdings" panose="05000000000000000000" pitchFamily="2" charset="2"/>
              <a:buChar char="Ø"/>
            </a:pPr>
            <a:r>
              <a:rPr lang="fr-FR" sz="3200" dirty="0">
                <a:solidFill>
                  <a:srgbClr val="7030A0"/>
                </a:solidFill>
              </a:rPr>
              <a:t>Les clubs plus anciens ont été autorisés à conserver leurs statuts.</a:t>
            </a: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ROTARY INTERNATIONAL – Standard Club Constitution</a:t>
            </a:r>
          </a:p>
        </p:txBody>
      </p:sp>
      <p:sp>
        <p:nvSpPr>
          <p:cNvPr id="19" name="Title 17"/>
          <p:cNvSpPr txBox="1">
            <a:spLocks/>
          </p:cNvSpPr>
          <p:nvPr/>
        </p:nvSpPr>
        <p:spPr>
          <a:xfrm>
            <a:off x="6245352" y="978734"/>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en-US" sz="4000" b="1" dirty="0">
                <a:solidFill>
                  <a:srgbClr val="7030A0"/>
                </a:solidFill>
                <a:latin typeface="+mj-lt"/>
                <a:ea typeface="+mj-ea"/>
                <a:cs typeface="+mj-cs"/>
              </a:rPr>
              <a:t>ROTARY INTERNATIONAL - </a:t>
            </a:r>
            <a:r>
              <a:rPr lang="en-US" sz="4000" b="1" dirty="0" err="1">
                <a:solidFill>
                  <a:srgbClr val="7030A0"/>
                </a:solidFill>
                <a:latin typeface="+mj-lt"/>
                <a:ea typeface="+mj-ea"/>
                <a:cs typeface="+mj-cs"/>
              </a:rPr>
              <a:t>Statuts</a:t>
            </a:r>
            <a:r>
              <a:rPr lang="en-US" sz="4000" b="1" dirty="0">
                <a:solidFill>
                  <a:srgbClr val="7030A0"/>
                </a:solidFill>
                <a:latin typeface="+mj-lt"/>
                <a:ea typeface="+mj-ea"/>
                <a:cs typeface="+mj-cs"/>
              </a:rPr>
              <a:t> types du Club</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5849829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784350"/>
            <a:ext cx="5715000" cy="4616450"/>
          </a:xfrm>
        </p:spPr>
        <p:txBody>
          <a:bodyPr>
            <a:noAutofit/>
          </a:bodyPr>
          <a:lstStyle/>
          <a:p>
            <a:endParaRPr lang="en-US" sz="3200" dirty="0"/>
          </a:p>
          <a:p>
            <a:pPr marL="457200" indent="-457200">
              <a:buFont typeface="Wingdings" panose="05000000000000000000" pitchFamily="2" charset="2"/>
              <a:buChar char="Ø"/>
            </a:pPr>
            <a:r>
              <a:rPr lang="en-US" sz="3200" dirty="0"/>
              <a:t>Between 1916 and 1922, Rotary International Conventions worked on establishing Standard Club Constitution (previously called “local club constitution”. </a:t>
            </a: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7</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245352" y="2245894"/>
            <a:ext cx="5715000" cy="4154905"/>
          </a:xfrm>
          <a:prstGeom prst="rect">
            <a:avLst/>
          </a:prstGeom>
          <a:noFill/>
        </p:spPr>
        <p:txBody>
          <a:bodyPr vert="horz" lIns="91440" tIns="45720" rIns="91440" bIns="45720" rtlCol="0">
            <a:noAutofit/>
          </a:bodyPr>
          <a:lstStyle/>
          <a:p>
            <a:pPr marL="457200" lvl="0" indent="-457200">
              <a:lnSpc>
                <a:spcPct val="90000"/>
              </a:lnSpc>
              <a:spcBef>
                <a:spcPts val="1000"/>
              </a:spcBef>
              <a:buFont typeface="Wingdings" panose="05000000000000000000" pitchFamily="2" charset="2"/>
              <a:buChar char="Ø"/>
            </a:pPr>
            <a:r>
              <a:rPr lang="fr-FR" sz="3200" dirty="0">
                <a:solidFill>
                  <a:srgbClr val="7030A0"/>
                </a:solidFill>
              </a:rPr>
              <a:t>Entre 1916 et 1922, les Conventions Internationales du Rotary ont travaillé à la rédaction de statuts types du </a:t>
            </a:r>
            <a:r>
              <a:rPr lang="fr-FR" sz="3200" dirty="0" smtClean="0">
                <a:solidFill>
                  <a:srgbClr val="7030A0"/>
                </a:solidFill>
              </a:rPr>
              <a:t>Club </a:t>
            </a:r>
            <a:r>
              <a:rPr lang="fr-FR" sz="3200" dirty="0">
                <a:solidFill>
                  <a:srgbClr val="7030A0"/>
                </a:solidFill>
              </a:rPr>
              <a:t>(auparavant appelés "statuts locaux de club"). </a:t>
            </a:r>
            <a:endParaRPr lang="en-US" sz="28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ROTARY INTERNATIONAL – Standard Club Constitution</a:t>
            </a:r>
          </a:p>
        </p:txBody>
      </p:sp>
      <p:sp>
        <p:nvSpPr>
          <p:cNvPr id="19" name="Title 17"/>
          <p:cNvSpPr txBox="1">
            <a:spLocks/>
          </p:cNvSpPr>
          <p:nvPr/>
        </p:nvSpPr>
        <p:spPr>
          <a:xfrm>
            <a:off x="6245352" y="1006475"/>
            <a:ext cx="5486400" cy="914400"/>
          </a:xfrm>
          <a:prstGeom prst="rect">
            <a:avLst/>
          </a:prstGeom>
        </p:spPr>
        <p:txBody>
          <a:bodyPr vert="horz" lIns="91440" tIns="45720" rIns="91440" bIns="45720" rtlCol="0" anchor="ctr" anchorCtr="0">
            <a:normAutofit fontScale="92500" lnSpcReduction="20000"/>
          </a:bodyPr>
          <a:lstStyle/>
          <a:p>
            <a:pPr lvl="0">
              <a:lnSpc>
                <a:spcPct val="90000"/>
              </a:lnSpc>
              <a:spcBef>
                <a:spcPct val="0"/>
              </a:spcBef>
              <a:defRPr/>
            </a:pPr>
            <a:r>
              <a:rPr lang="fr-FR" sz="4000" b="1" dirty="0">
                <a:solidFill>
                  <a:srgbClr val="7030A0"/>
                </a:solidFill>
                <a:latin typeface="+mj-lt"/>
                <a:ea typeface="+mj-ea"/>
                <a:cs typeface="+mj-cs"/>
              </a:rPr>
              <a:t>ROTARY INTERNATIONAL – Les Statuts types du club</a:t>
            </a: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32054842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Arch </a:t>
            </a:r>
            <a:r>
              <a:rPr lang="en-US" sz="3200" dirty="0" err="1">
                <a:latin typeface="Arial" panose="020B0604020202020204" pitchFamily="34" charset="0"/>
                <a:cs typeface="Arial" panose="020B0604020202020204" pitchFamily="34" charset="0"/>
              </a:rPr>
              <a:t>Klumph</a:t>
            </a:r>
            <a:r>
              <a:rPr lang="en-US" sz="3200" dirty="0">
                <a:latin typeface="Arial" panose="020B0604020202020204" pitchFamily="34" charset="0"/>
                <a:cs typeface="Arial" panose="020B0604020202020204" pitchFamily="34" charset="0"/>
              </a:rPr>
              <a:t> @ 1916 convention: </a:t>
            </a:r>
          </a:p>
          <a:p>
            <a:r>
              <a:rPr lang="en-US" sz="2200" i="1" dirty="0">
                <a:effectLst/>
                <a:ea typeface="Calibri" panose="020F0502020204030204" pitchFamily="34" charset="0"/>
                <a:cs typeface="Arial" panose="020B0604020202020204" pitchFamily="34" charset="0"/>
              </a:rPr>
              <a:t>Is it not just a little strange and a little unusual that we find ourselves in the position of having three hundred constitutions and therefore three hundred sets of objects, of which perhaps two hundred differ at least in their verbiage, if not in their principles? Rotary in its mission is not intended to be two hundred different organizations with different objects and principles, but rather to be one single unit.</a:t>
            </a:r>
            <a:endParaRPr lang="en-US" sz="2200" dirty="0">
              <a:cs typeface="Arial" panose="020B0604020202020204" pitchFamily="34"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8</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38091" y="3194175"/>
            <a:ext cx="5876110" cy="2965326"/>
          </a:xfrm>
          <a:prstGeom prst="rect">
            <a:avLst/>
          </a:prstGeom>
          <a:noFill/>
        </p:spPr>
        <p:txBody>
          <a:bodyPr vert="horz" lIns="91440" tIns="45720" rIns="91440" bIns="45720" rtlCol="0">
            <a:noAutofit/>
          </a:bodyPr>
          <a:lstStyle/>
          <a:p>
            <a:pPr lvl="0">
              <a:lnSpc>
                <a:spcPct val="90000"/>
              </a:lnSpc>
              <a:spcBef>
                <a:spcPts val="1000"/>
              </a:spcBef>
            </a:pPr>
            <a:r>
              <a:rPr lang="fr-FR" sz="2200" i="1" dirty="0">
                <a:solidFill>
                  <a:srgbClr val="7030A0"/>
                </a:solidFill>
              </a:rPr>
              <a:t>N'est-il pas un peu étrange et inhabituel que nous nous trouvions dans la position d'avoir trois cents statuts et donc trois cents ensembles d'objectifs, dont </a:t>
            </a:r>
            <a:r>
              <a:rPr lang="fr-FR" sz="2200" i="1" dirty="0" smtClean="0">
                <a:solidFill>
                  <a:srgbClr val="7030A0"/>
                </a:solidFill>
              </a:rPr>
              <a:t>peut-être deux </a:t>
            </a:r>
            <a:r>
              <a:rPr lang="fr-FR" sz="2200" i="1" dirty="0">
                <a:solidFill>
                  <a:srgbClr val="7030A0"/>
                </a:solidFill>
              </a:rPr>
              <a:t>cents </a:t>
            </a:r>
            <a:r>
              <a:rPr lang="fr-FR" sz="2200" i="1" dirty="0" smtClean="0">
                <a:solidFill>
                  <a:srgbClr val="7030A0"/>
                </a:solidFill>
              </a:rPr>
              <a:t>diffèrent, </a:t>
            </a:r>
            <a:r>
              <a:rPr lang="fr-FR" sz="2200" i="1" dirty="0" smtClean="0">
                <a:solidFill>
                  <a:srgbClr val="7030A0"/>
                </a:solidFill>
              </a:rPr>
              <a:t>sinon au </a:t>
            </a:r>
            <a:r>
              <a:rPr lang="fr-FR" sz="2200" i="1" dirty="0">
                <a:solidFill>
                  <a:srgbClr val="7030A0"/>
                </a:solidFill>
              </a:rPr>
              <a:t>niveau du libellé, </a:t>
            </a:r>
            <a:r>
              <a:rPr lang="fr-FR" sz="2200" i="1" dirty="0" smtClean="0">
                <a:solidFill>
                  <a:srgbClr val="7030A0"/>
                </a:solidFill>
              </a:rPr>
              <a:t>du moins dans </a:t>
            </a:r>
            <a:r>
              <a:rPr lang="fr-FR" sz="2200" i="1" dirty="0">
                <a:solidFill>
                  <a:srgbClr val="7030A0"/>
                </a:solidFill>
              </a:rPr>
              <a:t>leurs principes ? </a:t>
            </a:r>
            <a:r>
              <a:rPr lang="fr-FR" sz="2200" i="1" dirty="0" smtClean="0">
                <a:solidFill>
                  <a:srgbClr val="7030A0"/>
                </a:solidFill>
              </a:rPr>
              <a:t>Le Rotary, dans sa mission, n'a pas vocation à être constitué de deux cents organisations disparates ayant des objectifs et des principes différents, </a:t>
            </a:r>
            <a:r>
              <a:rPr lang="fr-FR" sz="2200" i="1" dirty="0">
                <a:solidFill>
                  <a:srgbClr val="7030A0"/>
                </a:solidFill>
              </a:rPr>
              <a:t>mais plutôt à être une seule unité.</a:t>
            </a:r>
            <a:endParaRPr lang="en-US" sz="2200" i="1"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41209"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766095"/>
            <a:ext cx="5486400" cy="914400"/>
          </a:xfrm>
        </p:spPr>
        <p:txBody>
          <a:bodyPr anchor="ctr" anchorCtr="0">
            <a:normAutofit fontScale="90000"/>
          </a:bodyPr>
          <a:lstStyle/>
          <a:p>
            <a:r>
              <a:rPr lang="en-US" sz="4000" dirty="0"/>
              <a:t/>
            </a:r>
            <a:br>
              <a:rPr lang="en-US" sz="4000" dirty="0"/>
            </a:br>
            <a:r>
              <a:rPr lang="en-US" sz="4000" b="1" dirty="0"/>
              <a:t>ROTARY INTERNATIONAL – Standard Club Constitution</a:t>
            </a:r>
          </a:p>
        </p:txBody>
      </p:sp>
      <p:sp>
        <p:nvSpPr>
          <p:cNvPr id="19" name="Title 17"/>
          <p:cNvSpPr txBox="1">
            <a:spLocks/>
          </p:cNvSpPr>
          <p:nvPr/>
        </p:nvSpPr>
        <p:spPr>
          <a:xfrm>
            <a:off x="6019801" y="1428206"/>
            <a:ext cx="6011090" cy="1280987"/>
          </a:xfrm>
          <a:prstGeom prst="rect">
            <a:avLst/>
          </a:prstGeom>
        </p:spPr>
        <p:txBody>
          <a:bodyPr vert="horz" lIns="91440" tIns="45720" rIns="91440" bIns="45720" rtlCol="0" anchor="ctr" anchorCtr="0">
            <a:noAutofit/>
          </a:bodyPr>
          <a:lstStyle/>
          <a:p>
            <a:pPr lvl="0">
              <a:lnSpc>
                <a:spcPct val="90000"/>
              </a:lnSpc>
              <a:spcBef>
                <a:spcPct val="0"/>
              </a:spcBef>
              <a:defRPr/>
            </a:pPr>
            <a:r>
              <a:rPr lang="fr-FR" sz="3300" b="1" dirty="0">
                <a:solidFill>
                  <a:srgbClr val="7030A0"/>
                </a:solidFill>
                <a:latin typeface="+mj-lt"/>
                <a:ea typeface="+mj-ea"/>
                <a:cs typeface="+mj-cs"/>
              </a:rPr>
              <a:t>ROTARY INTERNATIONAL - Statuts types du club</a:t>
            </a:r>
          </a:p>
          <a:p>
            <a:pPr lvl="0">
              <a:lnSpc>
                <a:spcPct val="90000"/>
              </a:lnSpc>
              <a:spcBef>
                <a:spcPct val="0"/>
              </a:spcBef>
              <a:defRPr/>
            </a:pPr>
            <a:endParaRPr lang="fr-FR" sz="2000" dirty="0" smtClean="0">
              <a:solidFill>
                <a:srgbClr val="7030A0"/>
              </a:solidFill>
              <a:latin typeface="+mj-lt"/>
              <a:ea typeface="+mj-ea"/>
              <a:cs typeface="+mj-cs"/>
            </a:endParaRPr>
          </a:p>
          <a:p>
            <a:pPr lvl="0">
              <a:lnSpc>
                <a:spcPct val="90000"/>
              </a:lnSpc>
              <a:spcBef>
                <a:spcPct val="0"/>
              </a:spcBef>
              <a:defRPr/>
            </a:pPr>
            <a:r>
              <a:rPr lang="fr-FR" sz="3300" dirty="0" err="1" smtClean="0">
                <a:solidFill>
                  <a:srgbClr val="7030A0"/>
                </a:solidFill>
                <a:latin typeface="+mj-lt"/>
                <a:ea typeface="+mj-ea"/>
                <a:cs typeface="+mj-cs"/>
              </a:rPr>
              <a:t>Arch</a:t>
            </a:r>
            <a:r>
              <a:rPr lang="fr-FR" sz="3300" dirty="0" smtClean="0">
                <a:solidFill>
                  <a:srgbClr val="7030A0"/>
                </a:solidFill>
                <a:latin typeface="+mj-lt"/>
                <a:ea typeface="+mj-ea"/>
                <a:cs typeface="+mj-cs"/>
              </a:rPr>
              <a:t> </a:t>
            </a:r>
            <a:r>
              <a:rPr lang="fr-FR" sz="3300" dirty="0" err="1">
                <a:solidFill>
                  <a:srgbClr val="7030A0"/>
                </a:solidFill>
                <a:latin typeface="+mj-lt"/>
                <a:ea typeface="+mj-ea"/>
                <a:cs typeface="+mj-cs"/>
              </a:rPr>
              <a:t>Klumph</a:t>
            </a:r>
            <a:r>
              <a:rPr lang="fr-FR" sz="3300" dirty="0">
                <a:solidFill>
                  <a:srgbClr val="7030A0"/>
                </a:solidFill>
                <a:latin typeface="+mj-lt"/>
                <a:ea typeface="+mj-ea"/>
                <a:cs typeface="+mj-cs"/>
              </a:rPr>
              <a:t> à la Convention </a:t>
            </a:r>
            <a:r>
              <a:rPr lang="fr-FR" sz="3300" dirty="0" smtClean="0">
                <a:solidFill>
                  <a:srgbClr val="7030A0"/>
                </a:solidFill>
                <a:latin typeface="+mj-lt"/>
                <a:ea typeface="+mj-ea"/>
                <a:cs typeface="+mj-cs"/>
              </a:rPr>
              <a:t>de 1916 </a:t>
            </a:r>
            <a:r>
              <a:rPr lang="fr-FR" sz="3300" dirty="0">
                <a:solidFill>
                  <a:srgbClr val="7030A0"/>
                </a:solidFill>
                <a:latin typeface="+mj-lt"/>
                <a:ea typeface="+mj-ea"/>
                <a:cs typeface="+mj-cs"/>
              </a:rPr>
              <a:t>: </a:t>
            </a: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Tree>
    <p:extLst>
      <p:ext uri="{BB962C8B-B14F-4D97-AF65-F5344CB8AC3E}">
        <p14:creationId xmlns="" xmlns:p14="http://schemas.microsoft.com/office/powerpoint/2010/main" val="299059294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09119A91-4E19-554B-B760-425BC84AB772}"/>
              </a:ext>
            </a:extLst>
          </p:cNvPr>
          <p:cNvSpPr>
            <a:spLocks noGrp="1"/>
          </p:cNvSpPr>
          <p:nvPr>
            <p:ph type="body" sz="half" idx="2"/>
          </p:nvPr>
        </p:nvSpPr>
        <p:spPr>
          <a:xfrm>
            <a:off x="228600" y="1600200"/>
            <a:ext cx="5715000" cy="4800600"/>
          </a:xfrm>
        </p:spPr>
        <p:txBody>
          <a:bodyPr>
            <a:noAutofit/>
          </a:bodyPr>
          <a:lstStyle/>
          <a:p>
            <a:pPr>
              <a:lnSpc>
                <a:spcPct val="100000"/>
              </a:lnSpc>
              <a:spcBef>
                <a:spcPts val="0"/>
              </a:spcBef>
            </a:pPr>
            <a:endParaRPr lang="en-US" sz="3200" dirty="0">
              <a:latin typeface="Arial" panose="020B0604020202020204" pitchFamily="34" charset="0"/>
              <a:cs typeface="Arial" panose="020B0604020202020204" pitchFamily="34" charset="0"/>
            </a:endParaRPr>
          </a:p>
          <a:p>
            <a:pPr marR="0" lvl="0" algn="just">
              <a:lnSpc>
                <a:spcPct val="100000"/>
              </a:lnSpc>
              <a:spcBef>
                <a:spcPts val="0"/>
              </a:spcBef>
            </a:pPr>
            <a:r>
              <a:rPr lang="en-US" sz="1800" dirty="0">
                <a:effectLst/>
                <a:latin typeface="Arial" panose="020B0604020202020204" pitchFamily="34" charset="0"/>
                <a:ea typeface="Calibri" panose="020F0502020204030204" pitchFamily="34" charset="0"/>
                <a:cs typeface="Times New Roman" panose="02020603050405020304" pitchFamily="18" charset="0"/>
              </a:rPr>
              <a:t>The entrenchment of the Standard Constitution is made via the provision in the Rotary International Bylaws. See: the 1922 Rotary International bylaws, Article I, </a:t>
            </a:r>
          </a:p>
          <a:p>
            <a:pPr marR="0" lvl="0" algn="just">
              <a:lnSpc>
                <a:spcPct val="100000"/>
              </a:lnSpc>
              <a:spcBef>
                <a:spcPts val="0"/>
              </a:spcBef>
            </a:pPr>
            <a:endParaRPr lang="en-US" sz="1800" i="1" dirty="0">
              <a:latin typeface="Arial" panose="020B0604020202020204" pitchFamily="34" charset="0"/>
              <a:ea typeface="Calibri" panose="020F0502020204030204" pitchFamily="34" charset="0"/>
              <a:cs typeface="Times New Roman" panose="02020603050405020304" pitchFamily="18" charset="0"/>
            </a:endParaRPr>
          </a:p>
          <a:p>
            <a:pPr marR="0" lvl="0" algn="just">
              <a:lnSpc>
                <a:spcPct val="100000"/>
              </a:lnSpc>
              <a:spcBef>
                <a:spcPts val="0"/>
              </a:spcBef>
            </a:pPr>
            <a:r>
              <a:rPr lang="en-US" sz="1800" i="1" dirty="0">
                <a:effectLst/>
                <a:latin typeface="Arial" panose="020B0604020202020204" pitchFamily="34" charset="0"/>
                <a:ea typeface="Calibri" panose="020F0502020204030204" pitchFamily="34" charset="0"/>
                <a:cs typeface="Times New Roman" panose="02020603050405020304" pitchFamily="18" charset="0"/>
              </a:rPr>
              <a:t>SECTION 3.——Standard Club Constitution.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0000"/>
              </a:lnSpc>
              <a:spcBef>
                <a:spcPts val="0"/>
              </a:spcBef>
              <a:buAutoNum type="alphaLcParenBoth"/>
            </a:pPr>
            <a:r>
              <a:rPr lang="en-US" sz="1800" i="1" dirty="0">
                <a:effectLst/>
                <a:latin typeface="Arial" panose="020B0604020202020204" pitchFamily="34" charset="0"/>
                <a:ea typeface="Calibri" panose="020F0502020204030204" pitchFamily="34" charset="0"/>
              </a:rPr>
              <a:t>Rotary International shall adopt and prescribe a standard constitution which shall be adopted by all clubs hereafter admitted to membership</a:t>
            </a:r>
            <a:r>
              <a:rPr lang="en-US" sz="1800" i="1" dirty="0">
                <a:latin typeface="Arial" panose="020B0604020202020204" pitchFamily="34" charset="0"/>
                <a:ea typeface="Calibri" panose="020F0502020204030204" pitchFamily="34" charset="0"/>
                <a:cs typeface="Times New Roman" panose="02020603050405020304" pitchFamily="18" charset="0"/>
              </a:rPr>
              <a:t>…..</a:t>
            </a:r>
          </a:p>
          <a:p>
            <a:pPr marL="342900" indent="-342900">
              <a:lnSpc>
                <a:spcPct val="100000"/>
              </a:lnSpc>
              <a:spcBef>
                <a:spcPts val="0"/>
              </a:spcBef>
              <a:buFont typeface="Arial" panose="020B0604020202020204" pitchFamily="34" charset="0"/>
              <a:buAutoNum type="alphaLcParenBoth"/>
            </a:pPr>
            <a:r>
              <a:rPr lang="en-US" sz="1800" i="1" dirty="0">
                <a:effectLst/>
                <a:latin typeface="Arial" panose="020B0604020202020204" pitchFamily="34" charset="0"/>
                <a:ea typeface="Calibri" panose="020F0502020204030204" pitchFamily="34" charset="0"/>
                <a:cs typeface="Times New Roman" panose="02020603050405020304" pitchFamily="18" charset="0"/>
              </a:rPr>
              <a:t>A member club heretofore admitted to membership shall not change any provision of its constitution except to make the provision conform to the standard constitution provided for herein and as hereafter amended.</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lphaLcParenBoth"/>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4866CE82-AB9C-FA4B-9D04-FA8E2ACE8DED}"/>
              </a:ext>
            </a:extLst>
          </p:cNvPr>
          <p:cNvSpPr>
            <a:spLocks noGrp="1"/>
          </p:cNvSpPr>
          <p:nvPr>
            <p:ph type="sldNum" sz="quarter" idx="12"/>
          </p:nvPr>
        </p:nvSpPr>
        <p:spPr/>
        <p:txBody>
          <a:bodyPr/>
          <a:lstStyle/>
          <a:p>
            <a:fld id="{3B328395-F905-4D7F-B372-DF07819AABE2}" type="slidenum">
              <a:rPr lang="en-US" smtClean="0"/>
              <a:pPr/>
              <a:t>9</a:t>
            </a:fld>
            <a:endParaRPr lang="en-US"/>
          </a:p>
        </p:txBody>
      </p:sp>
      <p:sp>
        <p:nvSpPr>
          <p:cNvPr id="7" name="Text Placeholder 3">
            <a:extLst>
              <a:ext uri="{FF2B5EF4-FFF2-40B4-BE49-F238E27FC236}">
                <a16:creationId xmlns="" xmlns:a16="http://schemas.microsoft.com/office/drawing/2014/main" id="{09119A91-4E19-554B-B760-425BC84AB772}"/>
              </a:ext>
            </a:extLst>
          </p:cNvPr>
          <p:cNvSpPr txBox="1">
            <a:spLocks/>
          </p:cNvSpPr>
          <p:nvPr/>
        </p:nvSpPr>
        <p:spPr>
          <a:xfrm>
            <a:off x="6172201" y="2056731"/>
            <a:ext cx="5867400" cy="4299619"/>
          </a:xfrm>
          <a:prstGeom prst="rect">
            <a:avLst/>
          </a:prstGeom>
          <a:noFill/>
        </p:spPr>
        <p:txBody>
          <a:bodyPr vert="horz" lIns="91440" tIns="45720" rIns="91440" bIns="45720" rtlCol="0">
            <a:noAutofit/>
          </a:bodyPr>
          <a:lstStyle/>
          <a:p>
            <a:pPr lvl="0">
              <a:lnSpc>
                <a:spcPct val="90000"/>
              </a:lnSpc>
              <a:spcBef>
                <a:spcPts val="1000"/>
              </a:spcBef>
            </a:pPr>
            <a:r>
              <a:rPr lang="fr-FR" sz="2000" dirty="0">
                <a:solidFill>
                  <a:srgbClr val="7030A0"/>
                </a:solidFill>
              </a:rPr>
              <a:t>L'ancrage des Statuts types se fait par le biais des dispositions du Règlement Intérieur du Rotary International. Voir : le règlement intérieur du Rotary International de 1922, article I, </a:t>
            </a:r>
          </a:p>
          <a:p>
            <a:pPr lvl="0">
              <a:lnSpc>
                <a:spcPct val="90000"/>
              </a:lnSpc>
              <a:spcBef>
                <a:spcPts val="1000"/>
              </a:spcBef>
            </a:pPr>
            <a:r>
              <a:rPr lang="fr-FR" sz="2000" dirty="0">
                <a:solidFill>
                  <a:srgbClr val="7030A0"/>
                </a:solidFill>
              </a:rPr>
              <a:t>§ 3 – les </a:t>
            </a:r>
            <a:r>
              <a:rPr lang="fr-FR" sz="2000" dirty="0" smtClean="0">
                <a:solidFill>
                  <a:srgbClr val="7030A0"/>
                </a:solidFill>
              </a:rPr>
              <a:t>Statuts </a:t>
            </a:r>
            <a:r>
              <a:rPr lang="fr-FR" sz="2000" dirty="0">
                <a:solidFill>
                  <a:srgbClr val="7030A0"/>
                </a:solidFill>
              </a:rPr>
              <a:t>types du club.</a:t>
            </a:r>
          </a:p>
          <a:p>
            <a:pPr marL="457200" lvl="0" indent="-457200">
              <a:lnSpc>
                <a:spcPct val="90000"/>
              </a:lnSpc>
              <a:spcBef>
                <a:spcPts val="1000"/>
              </a:spcBef>
              <a:buFont typeface="+mj-lt"/>
              <a:buAutoNum type="alphaLcParenR"/>
            </a:pPr>
            <a:r>
              <a:rPr lang="fr-FR" sz="2000" dirty="0">
                <a:solidFill>
                  <a:srgbClr val="7030A0"/>
                </a:solidFill>
              </a:rPr>
              <a:t>Le Rotary International adopte et prescrit des statuts types qui doivent être adoptés par tous les clubs admis par la suite en tant que </a:t>
            </a:r>
            <a:r>
              <a:rPr lang="fr-FR" sz="2000" dirty="0" smtClean="0">
                <a:solidFill>
                  <a:srgbClr val="7030A0"/>
                </a:solidFill>
              </a:rPr>
              <a:t>membres ...</a:t>
            </a:r>
            <a:endParaRPr lang="fr-FR" sz="2000" dirty="0">
              <a:solidFill>
                <a:srgbClr val="7030A0"/>
              </a:solidFill>
            </a:endParaRPr>
          </a:p>
          <a:p>
            <a:pPr marL="457200" lvl="0" indent="-457200">
              <a:lnSpc>
                <a:spcPct val="90000"/>
              </a:lnSpc>
              <a:spcBef>
                <a:spcPts val="1000"/>
              </a:spcBef>
              <a:buFont typeface="+mj-lt"/>
              <a:buAutoNum type="alphaLcParenR"/>
            </a:pPr>
            <a:r>
              <a:rPr lang="fr-FR" sz="2000" dirty="0">
                <a:solidFill>
                  <a:srgbClr val="7030A0"/>
                </a:solidFill>
              </a:rPr>
              <a:t>Un club déjà admis en tant que membre ne peut modifier aucune disposition de ses statuts, sauf pour les rendre conformes aux statuts types prévus par le présent document et ses amendements ultérieurs. </a:t>
            </a:r>
          </a:p>
          <a:p>
            <a:pPr lvl="0">
              <a:lnSpc>
                <a:spcPct val="90000"/>
              </a:lnSpc>
              <a:spcBef>
                <a:spcPts val="1000"/>
              </a:spcBef>
            </a:pPr>
            <a:endParaRPr lang="fr-FR" sz="3200" dirty="0">
              <a:solidFill>
                <a:srgbClr val="7030A0"/>
              </a:solidFill>
            </a:endParaRPr>
          </a:p>
        </p:txBody>
      </p:sp>
      <p:sp>
        <p:nvSpPr>
          <p:cNvPr id="9" name="Footer Placeholder 2">
            <a:extLst>
              <a:ext uri="{FF2B5EF4-FFF2-40B4-BE49-F238E27FC236}">
                <a16:creationId xmlns="" xmlns:a16="http://schemas.microsoft.com/office/drawing/2014/main" id="{C9CDB860-EF67-4CD8-BDDA-3B65308DD465}"/>
              </a:ext>
            </a:extLst>
          </p:cNvPr>
          <p:cNvSpPr>
            <a:spLocks noGrp="1"/>
          </p:cNvSpPr>
          <p:nvPr>
            <p:ph type="ftr" sz="quarter" idx="11"/>
          </p:nvPr>
        </p:nvSpPr>
        <p:spPr>
          <a:xfrm>
            <a:off x="4038600" y="6356350"/>
            <a:ext cx="4114800" cy="365125"/>
          </a:xfrm>
        </p:spPr>
        <p:txBody>
          <a:bodyPr/>
          <a:lstStyle/>
          <a:p>
            <a:r>
              <a:rPr lang="en-US" sz="2000" dirty="0"/>
              <a:t>Rotary District 7030 PETS 2021</a:t>
            </a:r>
          </a:p>
        </p:txBody>
      </p:sp>
      <p:cxnSp>
        <p:nvCxnSpPr>
          <p:cNvPr id="16" name="Straight Connector 15"/>
          <p:cNvCxnSpPr/>
          <p:nvPr/>
        </p:nvCxnSpPr>
        <p:spPr>
          <a:xfrm>
            <a:off x="6096000" y="1143000"/>
            <a:ext cx="0" cy="50292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a:xfrm>
            <a:off x="228600" y="685800"/>
            <a:ext cx="5486400" cy="914400"/>
          </a:xfrm>
        </p:spPr>
        <p:txBody>
          <a:bodyPr anchor="ctr" anchorCtr="0">
            <a:normAutofit fontScale="90000"/>
          </a:bodyPr>
          <a:lstStyle/>
          <a:p>
            <a:r>
              <a:rPr lang="en-US" sz="4000" dirty="0"/>
              <a:t/>
            </a:r>
            <a:br>
              <a:rPr lang="en-US" sz="4000" dirty="0"/>
            </a:br>
            <a:r>
              <a:rPr lang="en-US" sz="4000" b="1" dirty="0"/>
              <a:t>ROTARY INTERNATIONAL – Standard Club Constitution</a:t>
            </a:r>
          </a:p>
        </p:txBody>
      </p:sp>
      <p:sp>
        <p:nvSpPr>
          <p:cNvPr id="19" name="Title 17"/>
          <p:cNvSpPr txBox="1">
            <a:spLocks/>
          </p:cNvSpPr>
          <p:nvPr/>
        </p:nvSpPr>
        <p:spPr>
          <a:xfrm>
            <a:off x="6245352" y="685800"/>
            <a:ext cx="5486400" cy="914400"/>
          </a:xfrm>
          <a:prstGeom prst="rect">
            <a:avLst/>
          </a:prstGeom>
        </p:spPr>
        <p:txBody>
          <a:bodyPr vert="horz" lIns="91440" tIns="45720" rIns="91440" bIns="45720" rtlCol="0" anchor="ctr" anchorCtr="0">
            <a:normAutofit/>
          </a:bodyPr>
          <a:lstStyle/>
          <a:p>
            <a:pPr lvl="0">
              <a:lnSpc>
                <a:spcPct val="90000"/>
              </a:lnSpc>
              <a:spcBef>
                <a:spcPct val="0"/>
              </a:spcBef>
              <a:defRPr/>
            </a:pPr>
            <a:endParaRPr kumimoji="0" lang="en-US" sz="4000" b="0" i="0" u="none" strike="noStrike" kern="1200" cap="none" spc="0" normalizeH="0" baseline="0" noProof="0" dirty="0">
              <a:ln>
                <a:noFill/>
              </a:ln>
              <a:solidFill>
                <a:srgbClr val="7030A0"/>
              </a:solidFill>
              <a:effectLst/>
              <a:uLnTx/>
              <a:uFillTx/>
              <a:latin typeface="+mj-lt"/>
              <a:ea typeface="+mj-ea"/>
              <a:cs typeface="+mj-cs"/>
            </a:endParaRPr>
          </a:p>
        </p:txBody>
      </p:sp>
      <p:pic>
        <p:nvPicPr>
          <p:cNvPr id="10" name="Picture 9">
            <a:extLst>
              <a:ext uri="{FF2B5EF4-FFF2-40B4-BE49-F238E27FC236}">
                <a16:creationId xmlns="" xmlns:a16="http://schemas.microsoft.com/office/drawing/2014/main" id="{04B66F08-2EB5-4B0D-A0F5-4CD5724F151A}"/>
              </a:ext>
            </a:extLst>
          </p:cNvPr>
          <p:cNvPicPr>
            <a:picLocks noChangeAspect="1"/>
          </p:cNvPicPr>
          <p:nvPr/>
        </p:nvPicPr>
        <p:blipFill>
          <a:blip r:embed="rId3"/>
          <a:stretch>
            <a:fillRect/>
          </a:stretch>
        </p:blipFill>
        <p:spPr>
          <a:xfrm>
            <a:off x="0" y="-98171"/>
            <a:ext cx="12192000" cy="920496"/>
          </a:xfrm>
          <a:prstGeom prst="rect">
            <a:avLst/>
          </a:prstGeom>
        </p:spPr>
      </p:pic>
      <p:sp>
        <p:nvSpPr>
          <p:cNvPr id="15" name="TextBox 14">
            <a:extLst>
              <a:ext uri="{FF2B5EF4-FFF2-40B4-BE49-F238E27FC236}">
                <a16:creationId xmlns="" xmlns:a16="http://schemas.microsoft.com/office/drawing/2014/main" id="{1D05B7B2-0177-4E3E-96A6-90FDBD0B515A}"/>
              </a:ext>
            </a:extLst>
          </p:cNvPr>
          <p:cNvSpPr txBox="1"/>
          <p:nvPr/>
        </p:nvSpPr>
        <p:spPr>
          <a:xfrm>
            <a:off x="6245352" y="893852"/>
            <a:ext cx="6356684" cy="108952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fr-FR" sz="3600" b="0" i="0" u="none" strike="noStrike" kern="1200" cap="none" spc="0" normalizeH="0" baseline="0" noProof="0" dirty="0">
                <a:ln>
                  <a:noFill/>
                </a:ln>
                <a:solidFill>
                  <a:srgbClr val="7030A0"/>
                </a:solidFill>
                <a:effectLst/>
                <a:uLnTx/>
                <a:uFillTx/>
                <a:latin typeface="Calibri"/>
                <a:ea typeface="+mn-ea"/>
                <a:cs typeface="+mn-cs"/>
              </a:rPr>
              <a:t>ROTARY INTERNATIONAL - Statuts Types du club</a:t>
            </a:r>
          </a:p>
        </p:txBody>
      </p:sp>
    </p:spTree>
    <p:extLst>
      <p:ext uri="{BB962C8B-B14F-4D97-AF65-F5344CB8AC3E}">
        <p14:creationId xmlns="" xmlns:p14="http://schemas.microsoft.com/office/powerpoint/2010/main" val="186639363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Rotary District 7030 - 2020 Club President-Elect Training - Session #03_Club Projects (EN&amp;F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ROTARY D7030 - 2020 PETS - PRESENTATION TEMPLATE (1)</Template>
  <TotalTime>3620</TotalTime>
  <Words>7310</Words>
  <Application>Microsoft Office PowerPoint</Application>
  <PresentationFormat>Personnalisé</PresentationFormat>
  <Paragraphs>984</Paragraphs>
  <Slides>37</Slides>
  <Notes>37</Notes>
  <HiddenSlides>0</HiddenSlides>
  <MMClips>0</MMClips>
  <ScaleCrop>false</ScaleCrop>
  <HeadingPairs>
    <vt:vector size="4" baseType="variant">
      <vt:variant>
        <vt:lpstr>Thème</vt:lpstr>
      </vt:variant>
      <vt:variant>
        <vt:i4>2</vt:i4>
      </vt:variant>
      <vt:variant>
        <vt:lpstr>Titres des diapositives</vt:lpstr>
      </vt:variant>
      <vt:variant>
        <vt:i4>37</vt:i4>
      </vt:variant>
    </vt:vector>
  </HeadingPairs>
  <TitlesOfParts>
    <vt:vector size="39" baseType="lpstr">
      <vt:lpstr>Rotary District 7030 - 2020 Club President-Elect Training - Session #03_Club Projects (EN&amp;FR)</vt:lpstr>
      <vt:lpstr>Custom Design 2</vt:lpstr>
      <vt:lpstr>Updating the Club’s Constitution &amp; Bylaws  Presented by: PP Ronald Burch-Smith Rotary Club of Garden City</vt:lpstr>
      <vt:lpstr> WHY?</vt:lpstr>
      <vt:lpstr> HOW?</vt:lpstr>
      <vt:lpstr> ROTARY INTERNATIONAL CONSTITUTIONAL TEXTS</vt:lpstr>
      <vt:lpstr> ROTARY INTERNATIONAL CONSTITUTION</vt:lpstr>
      <vt:lpstr> ROTARY INTERNATIONAL – Standard Club Constitution</vt:lpstr>
      <vt:lpstr> ROTARY INTERNATIONAL – Standard Club Constitution</vt:lpstr>
      <vt:lpstr> ROTARY INTERNATIONAL – Standard Club Constitution</vt:lpstr>
      <vt:lpstr> ROTARY INTERNATIONAL – Standard Club Constitution</vt:lpstr>
      <vt:lpstr> ROTARY INTERNATIONAL – Standard Club Constitution</vt:lpstr>
      <vt:lpstr> COUNCIL ON LEGISLATION</vt:lpstr>
      <vt:lpstr> COUNCIL ON LEGISLATION</vt:lpstr>
      <vt:lpstr> Principal Revisions to Standard Club Constitution 2016/2019</vt:lpstr>
      <vt:lpstr> Standard Constitution Art 7: Regular Meetings</vt:lpstr>
      <vt:lpstr> Standard Constitution Art 7: Regular Meetings</vt:lpstr>
      <vt:lpstr> Standard Constitution Art 7: Regular Meetings</vt:lpstr>
      <vt:lpstr> Standard Constitution  Membership</vt:lpstr>
      <vt:lpstr> Standard Constitution  Rotaract</vt:lpstr>
      <vt:lpstr> Standard Constitution  Membership – Article 8</vt:lpstr>
      <vt:lpstr> Standard Constitution  Membership – Article 8</vt:lpstr>
      <vt:lpstr> Standard Constitution  Membership – Article 8</vt:lpstr>
      <vt:lpstr> Standard Constitution  Membership – Article 8</vt:lpstr>
      <vt:lpstr> Standard Constitution  Attendance– Article 10</vt:lpstr>
      <vt:lpstr> Standard Constitution  Termination for non Attendance– Article 13</vt:lpstr>
      <vt:lpstr> Standard Constitution  Termination for non Attendance– Article 13, section 4</vt:lpstr>
      <vt:lpstr> Termination for non-Attendance – Art 13, sect 4</vt:lpstr>
      <vt:lpstr> Other provisions to note:</vt:lpstr>
      <vt:lpstr> Other provisions to note:</vt:lpstr>
      <vt:lpstr> Other provisions to note:</vt:lpstr>
      <vt:lpstr> Other provisions to note:</vt:lpstr>
      <vt:lpstr> What to change?</vt:lpstr>
      <vt:lpstr> What to change?</vt:lpstr>
      <vt:lpstr> How to get buy in?</vt:lpstr>
      <vt:lpstr> How to get buy in?</vt:lpstr>
      <vt:lpstr> Other ideas</vt:lpstr>
      <vt:lpstr>Diapositive 36</vt:lpstr>
      <vt:lpstr>E: rburchsmith@hotmail.com  M: 592-661.4091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 Presentation Title   Presented by: - Enter Presenter #1 Name - Enter Presenter #2 Name - Enter Presenter #3 Name</dc:title>
  <dc:creator>Luana Falconer</dc:creator>
  <cp:lastModifiedBy>user</cp:lastModifiedBy>
  <cp:revision>39</cp:revision>
  <dcterms:created xsi:type="dcterms:W3CDTF">2021-02-03T16:20:44Z</dcterms:created>
  <dcterms:modified xsi:type="dcterms:W3CDTF">2021-03-19T01:00:17Z</dcterms:modified>
</cp:coreProperties>
</file>